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0"/>
  </p:notesMasterIdLst>
  <p:sldIdLst>
    <p:sldId id="282" r:id="rId5"/>
    <p:sldId id="3040" r:id="rId6"/>
    <p:sldId id="3042" r:id="rId7"/>
    <p:sldId id="3043" r:id="rId8"/>
    <p:sldId id="3174" r:id="rId9"/>
    <p:sldId id="3176" r:id="rId10"/>
    <p:sldId id="3177" r:id="rId11"/>
    <p:sldId id="3044" r:id="rId12"/>
    <p:sldId id="3175" r:id="rId13"/>
    <p:sldId id="3170" r:id="rId14"/>
    <p:sldId id="3187" r:id="rId15"/>
    <p:sldId id="3188" r:id="rId16"/>
    <p:sldId id="3189" r:id="rId17"/>
    <p:sldId id="3190" r:id="rId18"/>
    <p:sldId id="3135" r:id="rId19"/>
    <p:sldId id="3136" r:id="rId20"/>
    <p:sldId id="3137" r:id="rId21"/>
    <p:sldId id="3191" r:id="rId22"/>
    <p:sldId id="3171" r:id="rId23"/>
    <p:sldId id="3172" r:id="rId24"/>
    <p:sldId id="3192" r:id="rId25"/>
    <p:sldId id="3173" r:id="rId26"/>
    <p:sldId id="3183" r:id="rId27"/>
    <p:sldId id="3184" r:id="rId28"/>
    <p:sldId id="3178" r:id="rId29"/>
    <p:sldId id="3025" r:id="rId30"/>
    <p:sldId id="3167" r:id="rId31"/>
    <p:sldId id="3185" r:id="rId32"/>
    <p:sldId id="3186" r:id="rId33"/>
    <p:sldId id="3045" r:id="rId34"/>
    <p:sldId id="3168" r:id="rId35"/>
    <p:sldId id="3193" r:id="rId36"/>
    <p:sldId id="3046" r:id="rId37"/>
    <p:sldId id="3195" r:id="rId38"/>
    <p:sldId id="3200" r:id="rId39"/>
    <p:sldId id="510" r:id="rId40"/>
    <p:sldId id="3194" r:id="rId41"/>
    <p:sldId id="3201" r:id="rId42"/>
    <p:sldId id="3202" r:id="rId43"/>
    <p:sldId id="3199" r:id="rId44"/>
    <p:sldId id="3196" r:id="rId45"/>
    <p:sldId id="3197" r:id="rId46"/>
    <p:sldId id="3169" r:id="rId47"/>
    <p:sldId id="3198" r:id="rId48"/>
    <p:sldId id="2949" r:id="rId4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3040"/>
            <p14:sldId id="3042"/>
            <p14:sldId id="3043"/>
            <p14:sldId id="3174"/>
            <p14:sldId id="3176"/>
            <p14:sldId id="3177"/>
            <p14:sldId id="3044"/>
            <p14:sldId id="3175"/>
            <p14:sldId id="3170"/>
            <p14:sldId id="3187"/>
            <p14:sldId id="3188"/>
            <p14:sldId id="3189"/>
            <p14:sldId id="3190"/>
            <p14:sldId id="3135"/>
            <p14:sldId id="3136"/>
            <p14:sldId id="3137"/>
            <p14:sldId id="3191"/>
            <p14:sldId id="3171"/>
            <p14:sldId id="3172"/>
            <p14:sldId id="3192"/>
            <p14:sldId id="3173"/>
            <p14:sldId id="3183"/>
            <p14:sldId id="3184"/>
            <p14:sldId id="3178"/>
            <p14:sldId id="3025"/>
            <p14:sldId id="3167"/>
            <p14:sldId id="3185"/>
            <p14:sldId id="3186"/>
            <p14:sldId id="3045"/>
            <p14:sldId id="3168"/>
            <p14:sldId id="3193"/>
            <p14:sldId id="3046"/>
            <p14:sldId id="3195"/>
            <p14:sldId id="3200"/>
            <p14:sldId id="510"/>
            <p14:sldId id="3194"/>
            <p14:sldId id="3201"/>
            <p14:sldId id="3202"/>
            <p14:sldId id="3199"/>
            <p14:sldId id="3196"/>
            <p14:sldId id="3197"/>
            <p14:sldId id="3169"/>
            <p14:sldId id="3198"/>
            <p14:sldId id="2949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1717" autoAdjust="0"/>
  </p:normalViewPr>
  <p:slideViewPr>
    <p:cSldViewPr snapToGrid="0" snapToObjects="1">
      <p:cViewPr varScale="1">
        <p:scale>
          <a:sx n="128" d="100"/>
          <a:sy n="128" d="100"/>
        </p:scale>
        <p:origin x="10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13-10-2022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https://medium.com/real-vox/what-if-companies-say-help-me-move-away-from-oracle-ffbbc95afc4f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what </a:t>
            </a:r>
            <a:r>
              <a:rPr lang="en-US" dirty="0" err="1"/>
              <a:t>dit</a:t>
            </a:r>
            <a:r>
              <a:rPr lang="en-US" dirty="0"/>
              <a:t> NOT happen?</a:t>
            </a:r>
          </a:p>
          <a:p>
            <a:r>
              <a:rPr lang="en-US" dirty="0"/>
              <a:t>technical LCM</a:t>
            </a:r>
          </a:p>
          <a:p>
            <a:r>
              <a:rPr lang="en-US" dirty="0"/>
              <a:t>technical debt management</a:t>
            </a:r>
          </a:p>
          <a:p>
            <a:r>
              <a:rPr lang="en-US" dirty="0"/>
              <a:t>rearchitect for new requirements and using new insights and new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39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Help me move away from Oracle ... or not - LVOUG Day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19666" y="288000"/>
            <a:ext cx="6231478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666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Help me move away from Oracle ... or not - LVOUG Day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gi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2521" y="288000"/>
            <a:ext cx="6231478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Help me move away from Oracle ... or not - LVOUG Day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VOUG Logo">
            <a:extLst>
              <a:ext uri="{FF2B5EF4-FFF2-40B4-BE49-F238E27FC236}">
                <a16:creationId xmlns:a16="http://schemas.microsoft.com/office/drawing/2014/main" id="{C4CFE585-18C6-A9AF-A6C7-635064EE10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2002" y="4967264"/>
            <a:ext cx="648547" cy="17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jpg"/><Relationship Id="rId7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3.png"/><Relationship Id="rId5" Type="http://schemas.microsoft.com/office/2007/relationships/hdphoto" Target="../media/hdphoto1.wdp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svg"/><Relationship Id="rId18" Type="http://schemas.openxmlformats.org/officeDocument/2006/relationships/image" Target="../media/image55.jpeg"/><Relationship Id="rId3" Type="http://schemas.openxmlformats.org/officeDocument/2006/relationships/image" Target="../media/image40.png"/><Relationship Id="rId21" Type="http://schemas.openxmlformats.org/officeDocument/2006/relationships/image" Target="../media/image58.jpe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54.jpg"/><Relationship Id="rId2" Type="http://schemas.openxmlformats.org/officeDocument/2006/relationships/image" Target="../media/image39.jpe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5" Type="http://schemas.openxmlformats.org/officeDocument/2006/relationships/image" Target="../media/image52.png"/><Relationship Id="rId10" Type="http://schemas.openxmlformats.org/officeDocument/2006/relationships/image" Target="../media/image47.jpeg"/><Relationship Id="rId19" Type="http://schemas.openxmlformats.org/officeDocument/2006/relationships/image" Target="../media/image56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Relationship Id="rId14" Type="http://schemas.openxmlformats.org/officeDocument/2006/relationships/image" Target="../media/image51.png"/><Relationship Id="rId22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jpe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7" Type="http://schemas.openxmlformats.org/officeDocument/2006/relationships/image" Target="../media/image80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4.wdp"/><Relationship Id="rId4" Type="http://schemas.openxmlformats.org/officeDocument/2006/relationships/image" Target="../media/image8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90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5" Type="http://schemas.openxmlformats.org/officeDocument/2006/relationships/image" Target="../media/image4.gif"/><Relationship Id="rId4" Type="http://schemas.openxmlformats.org/officeDocument/2006/relationships/image" Target="../media/image8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Help me move away from Oracle … or not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9A92ED-F94B-4E1D-9EE1-BDEA39100086}"/>
              </a:ext>
            </a:extLst>
          </p:cNvPr>
          <p:cNvGrpSpPr/>
          <p:nvPr/>
        </p:nvGrpSpPr>
        <p:grpSpPr>
          <a:xfrm>
            <a:off x="223086" y="4672461"/>
            <a:ext cx="1117208" cy="241300"/>
            <a:chOff x="4055964" y="4549843"/>
            <a:chExt cx="924238" cy="17201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1308B57-6557-4CC2-AA10-5D292B6E56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55964" y="4549843"/>
              <a:ext cx="396605" cy="12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278F9BB-922D-4226-AE7B-0CA0F7ED2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455" y="4549864"/>
              <a:ext cx="460747" cy="17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3" name="Picture 2">
            <a:extLst>
              <a:ext uri="{FF2B5EF4-FFF2-40B4-BE49-F238E27FC236}">
                <a16:creationId xmlns:a16="http://schemas.microsoft.com/office/drawing/2014/main" id="{EF6AB579-C99A-42D5-B29B-97A45060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" y="1109737"/>
            <a:ext cx="3705059" cy="20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LVOUG Logo">
            <a:extLst>
              <a:ext uri="{FF2B5EF4-FFF2-40B4-BE49-F238E27FC236}">
                <a16:creationId xmlns:a16="http://schemas.microsoft.com/office/drawing/2014/main" id="{82B0F4FE-1709-584D-5233-E255DC768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63" y="121201"/>
            <a:ext cx="2115568" cy="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4D54BC7-6ECF-54C4-B0BC-C313C7945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650" y="3350473"/>
            <a:ext cx="2008731" cy="1129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95F8-8C1F-4483-A27E-9DB71E02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moving away from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D3F8-7CAF-4985-85B5-CA326E1E9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48E6F-6052-4305-911E-6F574A111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B6280-0356-4D11-8BFE-6BF5C289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08" y="936000"/>
            <a:ext cx="5811584" cy="38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0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C695-C246-497B-91FA-8B8A9D05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C793A-8D0A-4C6D-B067-26B4A2DB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14A97D2A-A8AD-4049-8D94-C9F019B2361E}"/>
              </a:ext>
            </a:extLst>
          </p:cNvPr>
          <p:cNvSpPr/>
          <p:nvPr/>
        </p:nvSpPr>
        <p:spPr>
          <a:xfrm>
            <a:off x="3684814" y="1921518"/>
            <a:ext cx="2136866" cy="1300464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0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C695-C246-497B-91FA-8B8A9D05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C793A-8D0A-4C6D-B067-26B4A2DB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994229-3393-4850-928B-7C4396787BA6}"/>
              </a:ext>
            </a:extLst>
          </p:cNvPr>
          <p:cNvGrpSpPr/>
          <p:nvPr/>
        </p:nvGrpSpPr>
        <p:grpSpPr>
          <a:xfrm>
            <a:off x="3323053" y="1335350"/>
            <a:ext cx="2751117" cy="3594790"/>
            <a:chOff x="3478233" y="1548710"/>
            <a:chExt cx="2751117" cy="3594790"/>
          </a:xfrm>
        </p:grpSpPr>
        <p:pic>
          <p:nvPicPr>
            <p:cNvPr id="4098" name="Picture 2" descr="Next Gen Enterprise: Oracle Applications customers reveal ...">
              <a:extLst>
                <a:ext uri="{FF2B5EF4-FFF2-40B4-BE49-F238E27FC236}">
                  <a16:creationId xmlns:a16="http://schemas.microsoft.com/office/drawing/2014/main" id="{C3BBBDDB-5BC5-41D3-B4D7-811A5FD0FD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59" b="-1"/>
            <a:stretch/>
          </p:blipFill>
          <p:spPr bwMode="auto">
            <a:xfrm>
              <a:off x="3517850" y="1855690"/>
              <a:ext cx="2711500" cy="3287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Next Gen Enterprise: Oracle Applications customers reveal ...">
              <a:extLst>
                <a:ext uri="{FF2B5EF4-FFF2-40B4-BE49-F238E27FC236}">
                  <a16:creationId xmlns:a16="http://schemas.microsoft.com/office/drawing/2014/main" id="{AED50F14-7EAF-42CB-B7F7-C605976081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011"/>
            <a:stretch/>
          </p:blipFill>
          <p:spPr bwMode="auto">
            <a:xfrm>
              <a:off x="3548330" y="1609786"/>
              <a:ext cx="263911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A6F4923-6FDF-4FD1-BB4D-444625CC28E8}"/>
                </a:ext>
              </a:extLst>
            </p:cNvPr>
            <p:cNvSpPr/>
            <p:nvPr/>
          </p:nvSpPr>
          <p:spPr>
            <a:xfrm rot="15952776">
              <a:off x="3340465" y="1686478"/>
              <a:ext cx="360630" cy="85094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Cylinder 4">
            <a:extLst>
              <a:ext uri="{FF2B5EF4-FFF2-40B4-BE49-F238E27FC236}">
                <a16:creationId xmlns:a16="http://schemas.microsoft.com/office/drawing/2014/main" id="{14A97D2A-A8AD-4049-8D94-C9F019B2361E}"/>
              </a:ext>
            </a:extLst>
          </p:cNvPr>
          <p:cNvSpPr/>
          <p:nvPr/>
        </p:nvSpPr>
        <p:spPr>
          <a:xfrm>
            <a:off x="4543432" y="2466212"/>
            <a:ext cx="338546" cy="16872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54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C695-C246-497B-91FA-8B8A9D05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C793A-8D0A-4C6D-B067-26B4A2DB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8" name="Picture 2" descr="Next Gen Enterprise: Oracle Applications customers reveal ...">
            <a:extLst>
              <a:ext uri="{FF2B5EF4-FFF2-40B4-BE49-F238E27FC236}">
                <a16:creationId xmlns:a16="http://schemas.microsoft.com/office/drawing/2014/main" id="{0778D364-DA84-491D-8502-8529C73B8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9938" y="796500"/>
            <a:ext cx="2711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22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C695-C246-497B-91FA-8B8A9D05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C793A-8D0A-4C6D-B067-26B4A2DB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8" name="Picture 2" descr="Next Gen Enterprise: Oracle Applications customers reveal ...">
            <a:extLst>
              <a:ext uri="{FF2B5EF4-FFF2-40B4-BE49-F238E27FC236}">
                <a16:creationId xmlns:a16="http://schemas.microsoft.com/office/drawing/2014/main" id="{0778D364-DA84-491D-8502-8529C73B8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6704" y="1130278"/>
            <a:ext cx="2175596" cy="33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Oracle Cloud Applications - YouTube">
            <a:extLst>
              <a:ext uri="{FF2B5EF4-FFF2-40B4-BE49-F238E27FC236}">
                <a16:creationId xmlns:a16="http://schemas.microsoft.com/office/drawing/2014/main" id="{AF2B1F7D-7B68-407E-845F-31BB9111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70" y="-1262158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6279C4AE-E717-417F-9052-DDB818402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9748" y="2100056"/>
            <a:ext cx="4143943" cy="202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94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0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BAD2-0E1F-442A-83BA-05F06F75D3CB}"/>
              </a:ext>
            </a:extLst>
          </p:cNvPr>
          <p:cNvSpPr txBox="1"/>
          <p:nvPr/>
        </p:nvSpPr>
        <p:spPr>
          <a:xfrm>
            <a:off x="1171258" y="4220170"/>
            <a:ext cx="7355521" cy="923330"/>
          </a:xfrm>
          <a:prstGeom prst="rect">
            <a:avLst/>
          </a:prstGeom>
          <a:solidFill>
            <a:srgbClr val="ECE0BA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latin typeface="Caveat" panose="00000500000000000000" pitchFamily="2" charset="0"/>
              </a:rPr>
              <a:t>  </a:t>
            </a:r>
            <a:r>
              <a:rPr lang="en-US" sz="6000" dirty="0" err="1">
                <a:latin typeface="Caveat" panose="00000500000000000000" pitchFamily="2" charset="0"/>
              </a:rPr>
              <a:t>Ceci</a:t>
            </a:r>
            <a:r>
              <a:rPr lang="en-US" sz="6000" dirty="0">
                <a:latin typeface="Caveat" panose="00000500000000000000" pitchFamily="2" charset="0"/>
              </a:rPr>
              <a:t> </a:t>
            </a:r>
            <a:r>
              <a:rPr lang="en-US" sz="6000" dirty="0" err="1">
                <a:latin typeface="Caveat" panose="00000500000000000000" pitchFamily="2" charset="0"/>
              </a:rPr>
              <a:t>n’est</a:t>
            </a:r>
            <a:r>
              <a:rPr lang="en-US" sz="6000" dirty="0">
                <a:latin typeface="Caveat" panose="00000500000000000000" pitchFamily="2" charset="0"/>
              </a:rPr>
              <a:t> pas un database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9606687-D3FE-4A96-98EF-09DB1A79D4E6}"/>
              </a:ext>
            </a:extLst>
          </p:cNvPr>
          <p:cNvSpPr/>
          <p:nvPr/>
        </p:nvSpPr>
        <p:spPr>
          <a:xfrm>
            <a:off x="807720" y="31500"/>
            <a:ext cx="7956254" cy="3713995"/>
          </a:xfrm>
          <a:prstGeom prst="can">
            <a:avLst/>
          </a:prstGeom>
          <a:solidFill>
            <a:srgbClr val="866D44">
              <a:alpha val="96000"/>
            </a:srgbClr>
          </a:solidFill>
          <a:ln>
            <a:solidFill>
              <a:srgbClr val="0D0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1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1B02-FD12-45F1-AF4B-A8305BDB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0517" y="233295"/>
            <a:ext cx="6121689" cy="504000"/>
          </a:xfrm>
        </p:spPr>
        <p:txBody>
          <a:bodyPr/>
          <a:lstStyle/>
          <a:p>
            <a:r>
              <a:rPr lang="en-US" dirty="0"/>
              <a:t>Oracle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7CA4-BA5A-4A9A-98AF-D4E5649DD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609717"/>
            <a:ext cx="6623999" cy="3780000"/>
          </a:xfrm>
        </p:spPr>
        <p:txBody>
          <a:bodyPr/>
          <a:lstStyle/>
          <a:p>
            <a:r>
              <a:rPr lang="en-US" dirty="0"/>
              <a:t>Is much more than just a relational store of data </a:t>
            </a:r>
            <a:br>
              <a:rPr lang="en-US" dirty="0"/>
            </a:br>
            <a:r>
              <a:rPr lang="en-US" dirty="0"/>
              <a:t>and SQL query engine</a:t>
            </a:r>
          </a:p>
          <a:p>
            <a:r>
              <a:rPr lang="en-US" dirty="0"/>
              <a:t>Application Platform</a:t>
            </a:r>
          </a:p>
          <a:p>
            <a:pPr lvl="1"/>
            <a:r>
              <a:rPr lang="en-US" dirty="0"/>
              <a:t>PL/SQL</a:t>
            </a:r>
          </a:p>
          <a:p>
            <a:pPr lvl="1"/>
            <a:r>
              <a:rPr lang="en-US" dirty="0"/>
              <a:t>Stored Java</a:t>
            </a:r>
          </a:p>
          <a:p>
            <a:pPr lvl="1"/>
            <a:r>
              <a:rPr lang="en-US" dirty="0"/>
              <a:t>MLE (multi language engine)</a:t>
            </a:r>
          </a:p>
          <a:p>
            <a:pPr lvl="1"/>
            <a:r>
              <a:rPr lang="en-US" dirty="0"/>
              <a:t>Embedded PL/SQL Gateway, ORDS</a:t>
            </a:r>
          </a:p>
          <a:p>
            <a:pPr lvl="1"/>
            <a:r>
              <a:rPr lang="en-US" dirty="0"/>
              <a:t>APEX</a:t>
            </a:r>
          </a:p>
          <a:p>
            <a:r>
              <a:rPr lang="en-US" dirty="0"/>
              <a:t>Oracle Database features</a:t>
            </a:r>
          </a:p>
          <a:p>
            <a:pPr lvl="1"/>
            <a:r>
              <a:rPr lang="en-US" dirty="0"/>
              <a:t>Audit</a:t>
            </a:r>
          </a:p>
          <a:p>
            <a:pPr lvl="1"/>
            <a:r>
              <a:rPr lang="en-US" dirty="0"/>
              <a:t>Virtual Private Database</a:t>
            </a:r>
          </a:p>
          <a:p>
            <a:pPr lvl="1"/>
            <a:r>
              <a:rPr lang="en-US" dirty="0"/>
              <a:t>Edition Based Redefinition</a:t>
            </a:r>
          </a:p>
          <a:p>
            <a:pPr lvl="1"/>
            <a:r>
              <a:rPr lang="en-US" dirty="0"/>
              <a:t>Flashback</a:t>
            </a:r>
          </a:p>
          <a:p>
            <a:pPr lvl="1"/>
            <a:r>
              <a:rPr lang="en-US" dirty="0"/>
              <a:t>Spatial and Graph</a:t>
            </a:r>
          </a:p>
          <a:p>
            <a:pPr lvl="1"/>
            <a:r>
              <a:rPr lang="en-US" dirty="0"/>
              <a:t>Advanced Analytics and Machine Learning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0845B-8B61-4D04-B9AB-1E4876DF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3074" name="Picture 2" descr="Converged Database">
            <a:extLst>
              <a:ext uri="{FF2B5EF4-FFF2-40B4-BE49-F238E27FC236}">
                <a16:creationId xmlns:a16="http://schemas.microsoft.com/office/drawing/2014/main" id="{EE8E22AF-7C2F-4CE9-9AEE-B93D00EE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7723"/>
            <a:ext cx="3635864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9CFCBB-8E3A-4B5E-940D-4B50241CD722}"/>
              </a:ext>
            </a:extLst>
          </p:cNvPr>
          <p:cNvSpPr txBox="1"/>
          <p:nvPr/>
        </p:nvSpPr>
        <p:spPr>
          <a:xfrm>
            <a:off x="7518398" y="3790463"/>
            <a:ext cx="142240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&lt;&gt; || &gt;&gt; </a:t>
            </a:r>
            <a:br>
              <a:rPr lang="en-US" sz="1100" dirty="0"/>
            </a:br>
            <a:r>
              <a:rPr lang="en-US" sz="1100" dirty="0"/>
              <a:t>PostgreSQL,</a:t>
            </a:r>
            <a:br>
              <a:rPr lang="en-US" sz="1100" dirty="0"/>
            </a:br>
            <a:r>
              <a:rPr lang="en-US" sz="1100" dirty="0"/>
              <a:t>MySQL, SQL Server, AWS RDS, NoSQL</a:t>
            </a:r>
          </a:p>
        </p:txBody>
      </p:sp>
    </p:spTree>
    <p:extLst>
      <p:ext uri="{BB962C8B-B14F-4D97-AF65-F5344CB8AC3E}">
        <p14:creationId xmlns:p14="http://schemas.microsoft.com/office/powerpoint/2010/main" val="36101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59E1-FCEB-43E7-A56D-9C1D6793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in your organization also includes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C8A4-26EA-44F4-BEE2-6911D945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People, skills and knowledge (and feelings)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B630F-A697-4A5D-B950-0A7D383F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C11A1A6D-4A42-4488-AD36-76384F0C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2691887"/>
            <a:ext cx="4320540" cy="20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8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1A8A-2083-4B4A-B2B0-61DEF823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‘90s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B0EA-C3C3-4DD2-A508-0C27C0B51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F64A6-E625-435C-8D6E-870A7109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0C11D-DD22-40C4-A901-5B7AA5D5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058"/>
            <a:ext cx="9144000" cy="40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9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Help me move away from Oracle ... or not - LVOUG Day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883" y="431997"/>
            <a:ext cx="1884477" cy="1701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82684A3-AA15-4E00-A77B-7009897E7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9628" y="4983459"/>
            <a:ext cx="777675" cy="147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2172-E28E-42BB-94DB-FF874A41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DE05F-ED7B-4C9E-A3E4-C83DE35D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Apps (&amp; Mobile Phones)</a:t>
            </a:r>
          </a:p>
          <a:p>
            <a:r>
              <a:rPr lang="en-US" dirty="0"/>
              <a:t>Internet</a:t>
            </a:r>
          </a:p>
          <a:p>
            <a:r>
              <a:rPr lang="en-US" dirty="0"/>
              <a:t>Agile</a:t>
            </a:r>
          </a:p>
          <a:p>
            <a:r>
              <a:rPr lang="en-US" dirty="0"/>
              <a:t>GB</a:t>
            </a:r>
          </a:p>
          <a:p>
            <a:r>
              <a:rPr lang="en-US" dirty="0"/>
              <a:t>Virtualization</a:t>
            </a:r>
          </a:p>
          <a:p>
            <a:r>
              <a:rPr lang="en-US" dirty="0"/>
              <a:t>eBusiness Suite (but SAP was there)</a:t>
            </a:r>
          </a:p>
          <a:p>
            <a:r>
              <a:rPr lang="en-US" dirty="0"/>
              <a:t>Linux</a:t>
            </a:r>
          </a:p>
          <a:p>
            <a:r>
              <a:rPr lang="en-US" dirty="0"/>
              <a:t>NoSQL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Solid State Drive</a:t>
            </a:r>
          </a:p>
          <a:p>
            <a:r>
              <a:rPr lang="en-US" dirty="0"/>
              <a:t>Cloud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Climate Change / Global Warming</a:t>
            </a:r>
          </a:p>
          <a:p>
            <a:r>
              <a:rPr lang="en-US" dirty="0"/>
              <a:t>Metaverse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3F4FE-42C6-40DF-9A01-5174F990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374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DF93-A125-495C-B144-6F115F15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32E8-C9DF-420D-A2D5-BF82B878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Relational Database Management System (RDBMS) and SQL</a:t>
            </a:r>
          </a:p>
          <a:p>
            <a:pPr lvl="1"/>
            <a:r>
              <a:rPr lang="en-US" dirty="0"/>
              <a:t>(System R,) Oracle, INGRESS, Paradox, FoxPro, Sybase, DB2, Informix, SQL Server</a:t>
            </a:r>
          </a:p>
          <a:p>
            <a:r>
              <a:rPr lang="en-US" dirty="0"/>
              <a:t>First rollout of IT in mid-size organizations and across all industries</a:t>
            </a:r>
          </a:p>
          <a:p>
            <a:pPr lvl="1"/>
            <a:r>
              <a:rPr lang="en-US" dirty="0"/>
              <a:t>initially terminals, then PCs and </a:t>
            </a:r>
            <a:br>
              <a:rPr lang="en-US" dirty="0"/>
            </a:br>
            <a:r>
              <a:rPr lang="en-US" dirty="0"/>
              <a:t>subsequently Windows GUI &amp; mouses (2-tier Client/Server)</a:t>
            </a:r>
          </a:p>
          <a:p>
            <a:pPr lvl="1"/>
            <a:r>
              <a:rPr lang="en-US" dirty="0"/>
              <a:t>much custom development (hardly any COTS available)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ERD, Enterprise </a:t>
            </a:r>
            <a:r>
              <a:rPr lang="en-US" dirty="0" err="1"/>
              <a:t>Datamodel</a:t>
            </a:r>
            <a:r>
              <a:rPr lang="en-US" dirty="0"/>
              <a:t> and Enterprise [wide] Database</a:t>
            </a:r>
          </a:p>
          <a:p>
            <a:pPr lvl="1"/>
            <a:r>
              <a:rPr lang="en-US" dirty="0"/>
              <a:t>normalization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E1A00-2697-4714-BAD3-0C04CA65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13" name="Snagit_SNG860">
            <a:extLst>
              <a:ext uri="{FF2B5EF4-FFF2-40B4-BE49-F238E27FC236}">
                <a16:creationId xmlns:a16="http://schemas.microsoft.com/office/drawing/2014/main" id="{CB660586-B71A-407D-9A81-EFE74A7A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92" y="2453739"/>
            <a:ext cx="2324813" cy="1533054"/>
          </a:xfrm>
          <a:prstGeom prst="rect">
            <a:avLst/>
          </a:prstGeom>
        </p:spPr>
      </p:pic>
      <p:pic>
        <p:nvPicPr>
          <p:cNvPr id="14" name="Picture 6" descr="Database Normalization :: Part 1 - Knoldus Blogs">
            <a:extLst>
              <a:ext uri="{FF2B5EF4-FFF2-40B4-BE49-F238E27FC236}">
                <a16:creationId xmlns:a16="http://schemas.microsoft.com/office/drawing/2014/main" id="{79CE5400-0908-4C2E-B613-DEC45CFF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20" y="3825414"/>
            <a:ext cx="2143125" cy="6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018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PREMIUM Magnetic Hammer | Roofmaster">
            <a:extLst>
              <a:ext uri="{FF2B5EF4-FFF2-40B4-BE49-F238E27FC236}">
                <a16:creationId xmlns:a16="http://schemas.microsoft.com/office/drawing/2014/main" id="{41AA7D0C-B22E-4D5F-9F97-9F58C28A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0" y="1525403"/>
            <a:ext cx="739666" cy="5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1DF93-A125-495C-B144-6F115F15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32E8-C9DF-420D-A2D5-BF82B878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Strong integrity rules – implemented through constraints</a:t>
            </a:r>
          </a:p>
          <a:p>
            <a:r>
              <a:rPr lang="en-US" dirty="0"/>
              <a:t>Fat Database – heaps of PL/SQL (triggers &amp; packages)</a:t>
            </a:r>
          </a:p>
          <a:p>
            <a:r>
              <a:rPr lang="en-US" dirty="0"/>
              <a:t>Applications consisted of: </a:t>
            </a:r>
          </a:p>
          <a:p>
            <a:pPr lvl="1"/>
            <a:r>
              <a:rPr lang="en-US" dirty="0"/>
              <a:t>Oracle Database, PL/SQL, Oracle Forms, Oracle Reports</a:t>
            </a:r>
          </a:p>
          <a:p>
            <a:pPr lvl="1"/>
            <a:r>
              <a:rPr lang="en-US" dirty="0"/>
              <a:t>Monolith – </a:t>
            </a:r>
            <a:r>
              <a:rPr lang="en-US" dirty="0" err="1"/>
              <a:t>avant</a:t>
            </a:r>
            <a:r>
              <a:rPr lang="en-US" dirty="0"/>
              <a:t> la </a:t>
            </a:r>
            <a:r>
              <a:rPr lang="en-US" dirty="0" err="1"/>
              <a:t>lettre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DBA ruled supreme</a:t>
            </a:r>
          </a:p>
          <a:p>
            <a:pPr lvl="1"/>
            <a:r>
              <a:rPr lang="en-US" dirty="0"/>
              <a:t>guardians of data model, data, database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Companies gaining competitive edge </a:t>
            </a:r>
            <a:br>
              <a:rPr lang="en-US" dirty="0"/>
            </a:br>
            <a:r>
              <a:rPr lang="en-US" dirty="0"/>
              <a:t>on cutting (&amp; bleeding) technology edge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E1A00-2697-4714-BAD3-0C04CA65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915759-80D7-4DF9-96E6-BA5F6B0C93BF}"/>
              </a:ext>
            </a:extLst>
          </p:cNvPr>
          <p:cNvGrpSpPr/>
          <p:nvPr/>
        </p:nvGrpSpPr>
        <p:grpSpPr>
          <a:xfrm>
            <a:off x="6819188" y="1743557"/>
            <a:ext cx="3248518" cy="3099749"/>
            <a:chOff x="6819188" y="1743557"/>
            <a:chExt cx="3248518" cy="30997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3EC8D0-E3F9-4BDD-A918-0802D3BBE679}"/>
                </a:ext>
              </a:extLst>
            </p:cNvPr>
            <p:cNvGrpSpPr/>
            <p:nvPr/>
          </p:nvGrpSpPr>
          <p:grpSpPr>
            <a:xfrm>
              <a:off x="6819188" y="1743557"/>
              <a:ext cx="3248518" cy="3099749"/>
              <a:chOff x="6819188" y="1743557"/>
              <a:chExt cx="3248518" cy="3099749"/>
            </a:xfrm>
          </p:grpSpPr>
          <p:pic>
            <p:nvPicPr>
              <p:cNvPr id="6146" name="Picture 2" descr="Bizarre photos of man seated on a 'throne' at his own ...">
                <a:extLst>
                  <a:ext uri="{FF2B5EF4-FFF2-40B4-BE49-F238E27FC236}">
                    <a16:creationId xmlns:a16="http://schemas.microsoft.com/office/drawing/2014/main" id="{A7924EE2-6816-4A2A-87BF-054A8B677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9188" y="1743557"/>
                <a:ext cx="2324812" cy="3099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8" name="Picture 4" descr="dba - Digitale Schoenendoos Cijfers &amp; Advies">
                <a:extLst>
                  <a:ext uri="{FF2B5EF4-FFF2-40B4-BE49-F238E27FC236}">
                    <a16:creationId xmlns:a16="http://schemas.microsoft.com/office/drawing/2014/main" id="{0C545CD6-F365-4507-915F-9250C5EA9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18797" y1="13158" x2="21429" y2="32707"/>
                            <a14:foregroundMark x1="21429" y1="32707" x2="45865" y2="38346"/>
                            <a14:foregroundMark x1="45865" y1="38346" x2="43985" y2="16917"/>
                            <a14:foregroundMark x1="43985" y1="16917" x2="25564" y2="12030"/>
                            <a14:foregroundMark x1="25564" y1="12030" x2="19173" y2="13158"/>
                            <a14:foregroundMark x1="20677" y1="40226" x2="20677" y2="78195"/>
                            <a14:foregroundMark x1="20677" y1="78195" x2="39098" y2="88346"/>
                            <a14:foregroundMark x1="39098" y1="88346" x2="52632" y2="70301"/>
                            <a14:foregroundMark x1="52632" y1="70301" x2="51880" y2="27444"/>
                            <a14:foregroundMark x1="51880" y1="27444" x2="39098" y2="12030"/>
                            <a14:foregroundMark x1="39098" y1="12030" x2="19925" y2="11654"/>
                            <a14:foregroundMark x1="19925" y1="11654" x2="20677" y2="39098"/>
                            <a14:backgroundMark x1="57519" y1="7143" x2="74436" y2="81203"/>
                            <a14:backgroundMark x1="74436" y1="81203" x2="89474" y2="60902"/>
                            <a14:backgroundMark x1="89474" y1="60902" x2="89850" y2="11654"/>
                            <a14:backgroundMark x1="89850" y1="11654" x2="71053" y2="1128"/>
                            <a14:backgroundMark x1="71053" y1="1128" x2="56391" y2="63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3898" y="3129498"/>
                <a:ext cx="1713808" cy="1713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074D00-0D67-47E7-BF72-2B9A6E08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7837" y="2646107"/>
              <a:ext cx="686862" cy="359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0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521FF4-6428-4EAD-9FED-18FBA2CD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75" y="1010928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247582B6-5DCB-4389-9885-B23BC9F8D577}"/>
              </a:ext>
            </a:extLst>
          </p:cNvPr>
          <p:cNvSpPr/>
          <p:nvPr/>
        </p:nvSpPr>
        <p:spPr>
          <a:xfrm rot="20755470">
            <a:off x="4352559" y="1345657"/>
            <a:ext cx="4793304" cy="1567186"/>
          </a:xfrm>
          <a:prstGeom prst="parallelogram">
            <a:avLst/>
          </a:prstGeom>
          <a:solidFill>
            <a:schemeClr val="bg1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8BE3BF4-7D82-4DBB-BE2B-421DF725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" y="2152373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383F6-EBA3-4F93-B178-347D42F8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gaining competitive advantage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52C49-D797-4A2E-9CA6-1725C45E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1028" name="Picture 4" descr="Oracle Database - My IT World">
            <a:extLst>
              <a:ext uri="{FF2B5EF4-FFF2-40B4-BE49-F238E27FC236}">
                <a16:creationId xmlns:a16="http://schemas.microsoft.com/office/drawing/2014/main" id="{A776B4F1-C28F-4321-A0CE-DCA0D2C81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74" y="1137909"/>
            <a:ext cx="5715000" cy="2857500"/>
          </a:xfrm>
          <a:prstGeom prst="rect">
            <a:avLst/>
          </a:prstGeom>
          <a:noFill/>
          <a:scene3d>
            <a:camera prst="isometricOffAxis1Right">
              <a:rot lat="1063044" lon="20670206" rev="84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eeding Edge Technology | What's next">
            <a:extLst>
              <a:ext uri="{FF2B5EF4-FFF2-40B4-BE49-F238E27FC236}">
                <a16:creationId xmlns:a16="http://schemas.microsoft.com/office/drawing/2014/main" id="{8A923E8A-FB4A-4642-9CEF-6B31240E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49" y="3639811"/>
            <a:ext cx="1670684" cy="12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0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DB4B-C00B-4B95-8A33-F262F657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5725B-26A2-4868-A1C1-C3462F2F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C1C25-FD04-45D5-BA56-E8E4AC10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2B131C-A9F0-495B-B662-7AB60A14239A}"/>
              </a:ext>
            </a:extLst>
          </p:cNvPr>
          <p:cNvGrpSpPr/>
          <p:nvPr/>
        </p:nvGrpSpPr>
        <p:grpSpPr>
          <a:xfrm>
            <a:off x="361631" y="550506"/>
            <a:ext cx="8062365" cy="4245083"/>
            <a:chOff x="1633224" y="936000"/>
            <a:chExt cx="5234107" cy="3355589"/>
          </a:xfrm>
        </p:grpSpPr>
        <p:pic>
          <p:nvPicPr>
            <p:cNvPr id="2050" name="Picture 2" descr="oracle headquarters | Flickr - Photo Sharing!">
              <a:extLst>
                <a:ext uri="{FF2B5EF4-FFF2-40B4-BE49-F238E27FC236}">
                  <a16:creationId xmlns:a16="http://schemas.microsoft.com/office/drawing/2014/main" id="{47E42FAA-BE96-4F2E-9156-18653DC84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478" y="936000"/>
              <a:ext cx="4743853" cy="3355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Nature Photography - Oracle Fox">
              <a:extLst>
                <a:ext uri="{FF2B5EF4-FFF2-40B4-BE49-F238E27FC236}">
                  <a16:creationId xmlns:a16="http://schemas.microsoft.com/office/drawing/2014/main" id="{3D6F20B2-4285-4874-A3FF-E6906727A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67600" y1="26871" x2="78100" y2="44048"/>
                          <a14:backgroundMark x1="78100" y1="44048" x2="76800" y2="33333"/>
                          <a14:backgroundMark x1="76800" y1="33333" x2="68100" y2="27211"/>
                          <a14:backgroundMark x1="62100" y1="39456" x2="77200" y2="50850"/>
                          <a14:backgroundMark x1="77200" y1="50850" x2="77600" y2="56973"/>
                          <a14:backgroundMark x1="45700" y1="53401" x2="45700" y2="53401"/>
                          <a14:backgroundMark x1="46600" y1="54082" x2="35700" y2="64116"/>
                          <a14:backgroundMark x1="35700" y1="64116" x2="29000" y2="653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3612">
              <a:off x="1633224" y="1120969"/>
              <a:ext cx="4994393" cy="2936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271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Chevron 5">
            <a:extLst>
              <a:ext uri="{FF2B5EF4-FFF2-40B4-BE49-F238E27FC236}">
                <a16:creationId xmlns:a16="http://schemas.microsoft.com/office/drawing/2014/main" id="{41DE8D67-E815-4CBA-8CC9-D98B81C81091}"/>
              </a:ext>
            </a:extLst>
          </p:cNvPr>
          <p:cNvSpPr/>
          <p:nvPr/>
        </p:nvSpPr>
        <p:spPr>
          <a:xfrm>
            <a:off x="41187" y="1837036"/>
            <a:ext cx="9045146" cy="278010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2" descr="Part 1: How to Make Enterprise Architecture Strategic – Architecture &amp;amp;  Governance Magazine">
            <a:extLst>
              <a:ext uri="{FF2B5EF4-FFF2-40B4-BE49-F238E27FC236}">
                <a16:creationId xmlns:a16="http://schemas.microsoft.com/office/drawing/2014/main" id="{1ABB4267-BAE1-4E69-987B-45622FDF6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499" y="1940026"/>
            <a:ext cx="1236225" cy="6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62184-AD75-4A14-9E79-CBF90F1C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since then?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B002C-AAE5-469F-8784-DE8742F1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BB41-869D-4BC3-8FEB-8CCCC7AA71FC}"/>
              </a:ext>
            </a:extLst>
          </p:cNvPr>
          <p:cNvSpPr txBox="1"/>
          <p:nvPr/>
        </p:nvSpPr>
        <p:spPr>
          <a:xfrm>
            <a:off x="610376" y="4652393"/>
            <a:ext cx="3718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2000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402B7-8DAF-4F66-B390-E245057FCE18}"/>
              </a:ext>
            </a:extLst>
          </p:cNvPr>
          <p:cNvSpPr txBox="1"/>
          <p:nvPr/>
        </p:nvSpPr>
        <p:spPr>
          <a:xfrm>
            <a:off x="7464972" y="4652393"/>
            <a:ext cx="3718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DF13C-672A-42DB-BFBF-D2F66D9EA9D5}"/>
              </a:ext>
            </a:extLst>
          </p:cNvPr>
          <p:cNvSpPr txBox="1"/>
          <p:nvPr/>
        </p:nvSpPr>
        <p:spPr>
          <a:xfrm>
            <a:off x="3977023" y="4652393"/>
            <a:ext cx="3718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2010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6D07348-9CFE-4DD0-9771-C0BEEED0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19" y="2276137"/>
            <a:ext cx="801867" cy="80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gile Methodology: Why it is a Perfect fit for Mobile App ...">
            <a:extLst>
              <a:ext uri="{FF2B5EF4-FFF2-40B4-BE49-F238E27FC236}">
                <a16:creationId xmlns:a16="http://schemas.microsoft.com/office/drawing/2014/main" id="{19DD1768-9FC6-4615-9864-F2989598C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t="10793" r="23245" b="972"/>
          <a:stretch/>
        </p:blipFill>
        <p:spPr bwMode="auto">
          <a:xfrm>
            <a:off x="1587440" y="2019229"/>
            <a:ext cx="918760" cy="801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ontainers create value - Synrgize! || Van Cloud Strategie Tot Realisatie">
            <a:extLst>
              <a:ext uri="{FF2B5EF4-FFF2-40B4-BE49-F238E27FC236}">
                <a16:creationId xmlns:a16="http://schemas.microsoft.com/office/drawing/2014/main" id="{85AFD65A-FB7A-438D-BD62-CE1CAE36C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2" r="26680" b="37730"/>
          <a:stretch/>
        </p:blipFill>
        <p:spPr bwMode="auto">
          <a:xfrm>
            <a:off x="4853351" y="3930857"/>
            <a:ext cx="926087" cy="8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24AF08B8-8BAB-4AFF-A44F-2FDE245D3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592" y="3930857"/>
            <a:ext cx="1472638" cy="558587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E1391325-DC1F-4D79-B498-6693BC44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5" y="4009113"/>
            <a:ext cx="1680886" cy="55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oraine keien bont 10-30 cm | tegelhandelboer.nl">
            <a:extLst>
              <a:ext uri="{FF2B5EF4-FFF2-40B4-BE49-F238E27FC236}">
                <a16:creationId xmlns:a16="http://schemas.microsoft.com/office/drawing/2014/main" id="{44AACC14-58EF-46D6-893A-DEBF5A65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570" y="1912754"/>
            <a:ext cx="1705161" cy="12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546D1223-02F3-42BB-B860-64C364FAEC24}"/>
              </a:ext>
            </a:extLst>
          </p:cNvPr>
          <p:cNvSpPr/>
          <p:nvPr/>
        </p:nvSpPr>
        <p:spPr>
          <a:xfrm>
            <a:off x="2579467" y="3513592"/>
            <a:ext cx="1374368" cy="601138"/>
          </a:xfrm>
          <a:prstGeom prst="horizontalScroll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DevOps</a:t>
            </a:r>
          </a:p>
        </p:txBody>
      </p:sp>
      <p:pic>
        <p:nvPicPr>
          <p:cNvPr id="21" name="Snagit_SNG849">
            <a:extLst>
              <a:ext uri="{FF2B5EF4-FFF2-40B4-BE49-F238E27FC236}">
                <a16:creationId xmlns:a16="http://schemas.microsoft.com/office/drawing/2014/main" id="{178473ED-40DB-45A3-A001-38C683536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752" y="3255272"/>
            <a:ext cx="1412101" cy="844118"/>
          </a:xfrm>
          <a:prstGeom prst="rect">
            <a:avLst/>
          </a:prstGeom>
        </p:spPr>
      </p:pic>
      <p:pic>
        <p:nvPicPr>
          <p:cNvPr id="14344" name="Picture 8" descr="Kubernetes 1.11 Released with CoreDNS and IPVS Load Balancing">
            <a:extLst>
              <a:ext uri="{FF2B5EF4-FFF2-40B4-BE49-F238E27FC236}">
                <a16:creationId xmlns:a16="http://schemas.microsoft.com/office/drawing/2014/main" id="{AC633B98-CFCE-40D6-905F-4E579101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672" y="3028349"/>
            <a:ext cx="569598" cy="42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nagit_SNG831">
            <a:extLst>
              <a:ext uri="{FF2B5EF4-FFF2-40B4-BE49-F238E27FC236}">
                <a16:creationId xmlns:a16="http://schemas.microsoft.com/office/drawing/2014/main" id="{785D34F0-90EB-498D-8373-42A8A8D4C9B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2426" y="3772370"/>
            <a:ext cx="507999" cy="361429"/>
          </a:xfrm>
          <a:prstGeom prst="rect">
            <a:avLst/>
          </a:prstGeom>
        </p:spPr>
      </p:pic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61620BD8-57A3-44C0-8597-E3951F447E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31491" y="1106848"/>
            <a:ext cx="1946099" cy="1946099"/>
          </a:xfrm>
          <a:prstGeom prst="rect">
            <a:avLst/>
          </a:prstGeom>
        </p:spPr>
      </p:pic>
      <p:pic>
        <p:nvPicPr>
          <p:cNvPr id="14346" name="Picture 10" descr="Scaled Agile Framework">
            <a:extLst>
              <a:ext uri="{FF2B5EF4-FFF2-40B4-BE49-F238E27FC236}">
                <a16:creationId xmlns:a16="http://schemas.microsoft.com/office/drawing/2014/main" id="{39FA65AB-14D4-496C-B758-7C871AF40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85"/>
          <a:stretch/>
        </p:blipFill>
        <p:spPr bwMode="auto">
          <a:xfrm>
            <a:off x="4365119" y="2697436"/>
            <a:ext cx="896819" cy="2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From Silos to Value Streams - Adaptive Organization">
            <a:extLst>
              <a:ext uri="{FF2B5EF4-FFF2-40B4-BE49-F238E27FC236}">
                <a16:creationId xmlns:a16="http://schemas.microsoft.com/office/drawing/2014/main" id="{E91DB06F-50B0-4282-8421-97F1BF583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3"/>
          <a:stretch/>
        </p:blipFill>
        <p:spPr bwMode="auto">
          <a:xfrm>
            <a:off x="4784177" y="2846901"/>
            <a:ext cx="1145723" cy="17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F4355-057F-4DA8-B3A5-B5DDFFC4740A}"/>
              </a:ext>
            </a:extLst>
          </p:cNvPr>
          <p:cNvSpPr txBox="1"/>
          <p:nvPr/>
        </p:nvSpPr>
        <p:spPr>
          <a:xfrm>
            <a:off x="6597820" y="3952147"/>
            <a:ext cx="292264" cy="6155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4000" dirty="0" err="1"/>
          </a:p>
        </p:txBody>
      </p:sp>
      <p:pic>
        <p:nvPicPr>
          <p:cNvPr id="10242" name="Picture 2" descr="Java Logo - Marques et logos: histoire et signification | PNG">
            <a:extLst>
              <a:ext uri="{FF2B5EF4-FFF2-40B4-BE49-F238E27FC236}">
                <a16:creationId xmlns:a16="http://schemas.microsoft.com/office/drawing/2014/main" id="{D63F5D42-3980-42EC-A48C-7A6794E6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73" y="3736069"/>
            <a:ext cx="728295" cy="4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832">
            <a:extLst>
              <a:ext uri="{FF2B5EF4-FFF2-40B4-BE49-F238E27FC236}">
                <a16:creationId xmlns:a16="http://schemas.microsoft.com/office/drawing/2014/main" id="{C4DF45BE-1308-4A04-977B-633E9A97EA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19979" y="2287372"/>
            <a:ext cx="637391" cy="66340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244" name="Picture 4" descr="Internet History: Who Created The Web And When? » Science ABC">
            <a:extLst>
              <a:ext uri="{FF2B5EF4-FFF2-40B4-BE49-F238E27FC236}">
                <a16:creationId xmlns:a16="http://schemas.microsoft.com/office/drawing/2014/main" id="{21F4B466-6D43-4A61-8561-E4D006C4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3" y="2510357"/>
            <a:ext cx="1071339" cy="71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4075DAA-A603-4AEB-AA88-88723508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19" y="3252390"/>
            <a:ext cx="704759" cy="52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6910B8-CBE0-43D9-9C71-575B1B6AF41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54249" y="3252390"/>
            <a:ext cx="712688" cy="689549"/>
          </a:xfrm>
          <a:prstGeom prst="rect">
            <a:avLst/>
          </a:prstGeom>
        </p:spPr>
      </p:pic>
      <p:pic>
        <p:nvPicPr>
          <p:cNvPr id="31" name="Picture 6" descr="What Does Sap Software Stand For - getdx">
            <a:extLst>
              <a:ext uri="{FF2B5EF4-FFF2-40B4-BE49-F238E27FC236}">
                <a16:creationId xmlns:a16="http://schemas.microsoft.com/office/drawing/2014/main" id="{CB41BB46-950E-447A-B34B-FAD0CFC8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401" y="2347240"/>
            <a:ext cx="393672" cy="19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D37717-594B-4687-A41D-933FCED9A1F9}"/>
              </a:ext>
            </a:extLst>
          </p:cNvPr>
          <p:cNvSpPr/>
          <p:nvPr/>
        </p:nvSpPr>
        <p:spPr>
          <a:xfrm>
            <a:off x="56802" y="3298130"/>
            <a:ext cx="11817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COTS</a:t>
            </a:r>
          </a:p>
        </p:txBody>
      </p:sp>
      <p:pic>
        <p:nvPicPr>
          <p:cNvPr id="13314" name="Picture 2" descr="What Are NoSQL Databases And Why Enterprises Rely On NoSQL?">
            <a:extLst>
              <a:ext uri="{FF2B5EF4-FFF2-40B4-BE49-F238E27FC236}">
                <a16:creationId xmlns:a16="http://schemas.microsoft.com/office/drawing/2014/main" id="{95C320F5-4006-49A3-A0CC-FF1923E1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545" y="3052947"/>
            <a:ext cx="2082846" cy="4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9" grpId="0" animBg="1"/>
      <p:bldP spid="3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F4F9-658F-4597-B9C8-3E9994F7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98146FA-6E70-4B9F-A3BC-985C4966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1" y="288000"/>
            <a:ext cx="6231478" cy="504000"/>
          </a:xfrm>
        </p:spPr>
        <p:txBody>
          <a:bodyPr/>
          <a:lstStyle/>
          <a:p>
            <a:r>
              <a:rPr lang="en-US" dirty="0"/>
              <a:t>What also happened since then?</a:t>
            </a:r>
            <a:endParaRPr lang="en-US" b="0" dirty="0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41D4AC3A-7BCD-40F0-AF12-3FC94B396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900" y="1703923"/>
            <a:ext cx="2545079" cy="25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4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83" y="3337744"/>
            <a:ext cx="1546552" cy="1546552"/>
          </a:xfrm>
          <a:prstGeom prst="rect">
            <a:avLst/>
          </a:prstGeom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A283ED2D-7986-4142-9ED7-0CE74F5F2054}"/>
              </a:ext>
            </a:extLst>
          </p:cNvPr>
          <p:cNvSpPr/>
          <p:nvPr/>
        </p:nvSpPr>
        <p:spPr>
          <a:xfrm>
            <a:off x="1743025" y="2739948"/>
            <a:ext cx="1744980" cy="6096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Typical Oracle 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93F2D-CCF4-48FD-8E65-599A8509DC02}"/>
              </a:ext>
            </a:extLst>
          </p:cNvPr>
          <p:cNvSpPr txBox="1"/>
          <p:nvPr/>
        </p:nvSpPr>
        <p:spPr>
          <a:xfrm>
            <a:off x="6039906" y="1041499"/>
            <a:ext cx="15645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incident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CFB9F-E20B-49FF-9C0F-1C748D0966DC}"/>
              </a:ext>
            </a:extLst>
          </p:cNvPr>
          <p:cNvSpPr txBox="1"/>
          <p:nvPr/>
        </p:nvSpPr>
        <p:spPr>
          <a:xfrm>
            <a:off x="4008154" y="2988958"/>
            <a:ext cx="10419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C6D46-37CD-4BDE-BC0C-A1B338A598BC}"/>
              </a:ext>
            </a:extLst>
          </p:cNvPr>
          <p:cNvSpPr txBox="1"/>
          <p:nvPr/>
        </p:nvSpPr>
        <p:spPr>
          <a:xfrm>
            <a:off x="6651404" y="3358695"/>
            <a:ext cx="5642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92439-A67E-4D99-B125-AA2D7364260F}"/>
              </a:ext>
            </a:extLst>
          </p:cNvPr>
          <p:cNvSpPr txBox="1"/>
          <p:nvPr/>
        </p:nvSpPr>
        <p:spPr>
          <a:xfrm>
            <a:off x="5131969" y="759745"/>
            <a:ext cx="14058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D35F-F0C3-4F58-9177-F926F672DA21}"/>
              </a:ext>
            </a:extLst>
          </p:cNvPr>
          <p:cNvSpPr txBox="1"/>
          <p:nvPr/>
        </p:nvSpPr>
        <p:spPr>
          <a:xfrm>
            <a:off x="4641282" y="3574034"/>
            <a:ext cx="1481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54505-5F14-40E6-90AE-3EE559D5BC9C}"/>
              </a:ext>
            </a:extLst>
          </p:cNvPr>
          <p:cNvSpPr txBox="1"/>
          <p:nvPr/>
        </p:nvSpPr>
        <p:spPr>
          <a:xfrm>
            <a:off x="4156151" y="1099406"/>
            <a:ext cx="10515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39EE5-127D-4BBE-B75B-CDB06CF3A191}"/>
              </a:ext>
            </a:extLst>
          </p:cNvPr>
          <p:cNvSpPr txBox="1"/>
          <p:nvPr/>
        </p:nvSpPr>
        <p:spPr>
          <a:xfrm>
            <a:off x="2676860" y="2000888"/>
            <a:ext cx="26625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little expertise left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 applications and tech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801F5-E5F9-4907-8944-123A6679C84A}"/>
              </a:ext>
            </a:extLst>
          </p:cNvPr>
          <p:cNvSpPr txBox="1"/>
          <p:nvPr/>
        </p:nvSpPr>
        <p:spPr>
          <a:xfrm>
            <a:off x="4990738" y="3217699"/>
            <a:ext cx="585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AF178-6B53-4CE8-B738-AE60D15901A0}"/>
              </a:ext>
            </a:extLst>
          </p:cNvPr>
          <p:cNvSpPr txBox="1"/>
          <p:nvPr/>
        </p:nvSpPr>
        <p:spPr>
          <a:xfrm>
            <a:off x="4626729" y="1470196"/>
            <a:ext cx="2348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2C46E-C7F8-4051-AEDC-CF407AEAF5AD}"/>
              </a:ext>
            </a:extLst>
          </p:cNvPr>
          <p:cNvSpPr txBox="1"/>
          <p:nvPr/>
        </p:nvSpPr>
        <p:spPr>
          <a:xfrm>
            <a:off x="5689936" y="3057417"/>
            <a:ext cx="1806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expensive: high TCO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7E9E0-A6CB-4F74-AA26-A85BD62BC7C9}"/>
              </a:ext>
            </a:extLst>
          </p:cNvPr>
          <p:cNvSpPr txBox="1"/>
          <p:nvPr/>
        </p:nvSpPr>
        <p:spPr>
          <a:xfrm>
            <a:off x="4116931" y="507645"/>
            <a:ext cx="16879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09E20-141A-4B2F-B333-21732F9570D0}"/>
              </a:ext>
            </a:extLst>
          </p:cNvPr>
          <p:cNvSpPr txBox="1"/>
          <p:nvPr/>
        </p:nvSpPr>
        <p:spPr>
          <a:xfrm>
            <a:off x="4289834" y="1759206"/>
            <a:ext cx="11221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pic>
        <p:nvPicPr>
          <p:cNvPr id="24" name="Picture 4" descr="Integrations - Connected with Your Systems I Accutics">
            <a:extLst>
              <a:ext uri="{FF2B5EF4-FFF2-40B4-BE49-F238E27FC236}">
                <a16:creationId xmlns:a16="http://schemas.microsoft.com/office/drawing/2014/main" id="{6D8D6C4A-DBD4-44D8-853C-57023D3C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02" y="2204061"/>
            <a:ext cx="1467463" cy="3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70E5A9-1BFD-4579-B570-065264F71987}"/>
              </a:ext>
            </a:extLst>
          </p:cNvPr>
          <p:cNvSpPr txBox="1"/>
          <p:nvPr/>
        </p:nvSpPr>
        <p:spPr>
          <a:xfrm>
            <a:off x="6260605" y="3797014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monolith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CA6EC-CB16-4918-9A69-ADC9DBC3A2DA}"/>
              </a:ext>
            </a:extLst>
          </p:cNvPr>
          <p:cNvSpPr txBox="1"/>
          <p:nvPr/>
        </p:nvSpPr>
        <p:spPr>
          <a:xfrm>
            <a:off x="4008154" y="4126217"/>
            <a:ext cx="3499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unattractive technology stack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young talent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B93B7-F0C5-4896-8464-C2790572180F}"/>
              </a:ext>
            </a:extLst>
          </p:cNvPr>
          <p:cNvSpPr txBox="1"/>
          <p:nvPr/>
        </p:nvSpPr>
        <p:spPr>
          <a:xfrm>
            <a:off x="5724651" y="1821516"/>
            <a:ext cx="11381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unsupported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BF080-C441-40B5-8909-20FFDFFBEF9F}"/>
              </a:ext>
            </a:extLst>
          </p:cNvPr>
          <p:cNvSpPr txBox="1"/>
          <p:nvPr/>
        </p:nvSpPr>
        <p:spPr>
          <a:xfrm>
            <a:off x="6382570" y="2631247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inflexible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16C02-7035-4E34-A11C-AA65A1146298}"/>
              </a:ext>
            </a:extLst>
          </p:cNvPr>
          <p:cNvSpPr txBox="1"/>
          <p:nvPr/>
        </p:nvSpPr>
        <p:spPr>
          <a:xfrm>
            <a:off x="4041560" y="2643009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security-challenged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C00EC-2D0B-40F5-9105-8380712F1A7F}"/>
              </a:ext>
            </a:extLst>
          </p:cNvPr>
          <p:cNvSpPr txBox="1"/>
          <p:nvPr/>
        </p:nvSpPr>
        <p:spPr>
          <a:xfrm>
            <a:off x="5915959" y="4678401"/>
            <a:ext cx="16046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 IT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6F359C-7B8B-4291-93BF-356E57F3E2C7}"/>
              </a:ext>
            </a:extLst>
          </p:cNvPr>
          <p:cNvSpPr txBox="1"/>
          <p:nvPr/>
        </p:nvSpPr>
        <p:spPr>
          <a:xfrm>
            <a:off x="7049219" y="2079169"/>
            <a:ext cx="2853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0908840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4A76-1AC6-4674-BED7-41B18515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ruined the word “Legacy”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8AD3-ED5B-4589-AEAD-D5DE7254C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18619-8204-450E-84F7-4A7F8797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3078" name="Picture 6" descr="Leave a Legacy - Wills, Trusts &amp; Estate Planning - One ...">
            <a:extLst>
              <a:ext uri="{FF2B5EF4-FFF2-40B4-BE49-F238E27FC236}">
                <a16:creationId xmlns:a16="http://schemas.microsoft.com/office/drawing/2014/main" id="{6EEA564B-B38F-4774-B457-E2B958F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1" y="690136"/>
            <a:ext cx="6503437" cy="283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3097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4A76-1AC6-4674-BED7-41B18515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ruined the word “Legacy”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8AD3-ED5B-4589-AEAD-D5DE7254C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18619-8204-450E-84F7-4A7F8797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3076" name="Picture 4" descr="Abandoned in Japan: An American Muscle-car graveyard - YouTube">
            <a:extLst>
              <a:ext uri="{FF2B5EF4-FFF2-40B4-BE49-F238E27FC236}">
                <a16:creationId xmlns:a16="http://schemas.microsoft.com/office/drawing/2014/main" id="{2273EA92-E3B9-4E93-A1AC-4DAB8575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1" y="838636"/>
            <a:ext cx="7141091" cy="40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ave a Legacy - Wills, Trusts &amp; Estate Planning - One ...">
            <a:extLst>
              <a:ext uri="{FF2B5EF4-FFF2-40B4-BE49-F238E27FC236}">
                <a16:creationId xmlns:a16="http://schemas.microsoft.com/office/drawing/2014/main" id="{6EEA564B-B38F-4774-B457-E2B958F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7" y="690136"/>
            <a:ext cx="2323321" cy="1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936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D813-4AF4-4175-B225-708EEF1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0EA-341F-4E2F-8515-C6BFA1D9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Started at and with Oracle in 1994</a:t>
            </a:r>
          </a:p>
          <a:p>
            <a:pPr lvl="1"/>
            <a:r>
              <a:rPr lang="en-US" dirty="0"/>
              <a:t>Oracle Database 7, PL/SQL, Forms, Reports, Case 5.0/5.1 &amp; Designer/2000</a:t>
            </a:r>
          </a:p>
          <a:p>
            <a:r>
              <a:rPr lang="en-US" dirty="0"/>
              <a:t>Since 2002 working at AMIS | Conclusion</a:t>
            </a:r>
          </a:p>
          <a:p>
            <a:r>
              <a:rPr lang="en-US" dirty="0"/>
              <a:t>Worked with &gt; 50 companies</a:t>
            </a:r>
          </a:p>
          <a:p>
            <a:pPr lvl="1"/>
            <a:r>
              <a:rPr lang="en-US" dirty="0"/>
              <a:t>data, end user applications, integration, agile, cloud, DevOps, IoT</a:t>
            </a:r>
          </a:p>
          <a:p>
            <a:pPr lvl="1"/>
            <a:r>
              <a:rPr lang="en-US" dirty="0"/>
              <a:t>(almost) always Oracle technology</a:t>
            </a:r>
          </a:p>
          <a:p>
            <a:r>
              <a:rPr lang="en-US" dirty="0"/>
              <a:t>Last few years: Help me!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BF81E-4092-49B4-AEE2-9CD2603A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2259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1AEB-01D7-4B5A-9DEF-DF99636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Stuck in a not so good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74B74-4C83-4D47-A30C-552C34B1F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r>
              <a:rPr lang="en-US" dirty="0"/>
              <a:t>Disappointments</a:t>
            </a:r>
          </a:p>
          <a:p>
            <a:r>
              <a:rPr lang="en-US" dirty="0"/>
              <a:t>Frustrations</a:t>
            </a:r>
          </a:p>
          <a:p>
            <a:endParaRPr lang="en-US" dirty="0"/>
          </a:p>
          <a:p>
            <a:r>
              <a:rPr lang="en-US" dirty="0"/>
              <a:t>And Oracle always seems to be part of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15D0D-2492-4751-A925-EE47C5DF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1026" name="Picture 2" descr="The Good Place Saison 3 - AlloCiné">
            <a:extLst>
              <a:ext uri="{FF2B5EF4-FFF2-40B4-BE49-F238E27FC236}">
                <a16:creationId xmlns:a16="http://schemas.microsoft.com/office/drawing/2014/main" id="{CB9DB805-6668-46D1-BDFA-34E8B028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42750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401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F30B-2F41-4D88-97ED-CBBF3492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is </a:t>
            </a:r>
            <a:r>
              <a:rPr lang="en-US" i="1" dirty="0"/>
              <a:t>really </a:t>
            </a:r>
            <a:r>
              <a:rPr lang="en-US" dirty="0"/>
              <a:t>what they want to move away from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DCC07-194B-416D-B108-F809C17A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1616D-1DA6-4CD7-AC4C-4FC13776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67B386-3EFA-4C97-9D74-FE714A552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5" y="809421"/>
            <a:ext cx="4092907" cy="403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7173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087D-F0FB-4611-A250-15FF793A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15-20+ year old IT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8559-DE96-402C-92A8-43F8336FC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qualifies to be moved away from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32A33-AB3A-4A9D-9126-FB500EED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2DCED7-4D19-4A08-BFFE-EFDFD690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9" y="1242647"/>
            <a:ext cx="2138410" cy="21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DD6FB2F-B68B-456E-B613-2471EABE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821" y="2826000"/>
            <a:ext cx="2138410" cy="21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1D22049-87EC-416D-8B9F-3A7400F1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706" y="792000"/>
            <a:ext cx="2138410" cy="21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5EDA769-E1DF-44FC-B7A9-E7B24017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16" y="1997996"/>
            <a:ext cx="2138410" cy="21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25 Years of Amazon.com Website Design History - 34 Images ...">
            <a:extLst>
              <a:ext uri="{FF2B5EF4-FFF2-40B4-BE49-F238E27FC236}">
                <a16:creationId xmlns:a16="http://schemas.microsoft.com/office/drawing/2014/main" id="{403850D4-A4E0-45E8-BB36-E0EAA449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01" y="2899194"/>
            <a:ext cx="844835" cy="2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626358-2E96-41B6-A874-C578D882E0D6}"/>
              </a:ext>
            </a:extLst>
          </p:cNvPr>
          <p:cNvSpPr/>
          <p:nvPr/>
        </p:nvSpPr>
        <p:spPr>
          <a:xfrm>
            <a:off x="4710231" y="1710180"/>
            <a:ext cx="385400" cy="23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BM Logo PNG Image - PurePNG | Free transparent CC0 PNG ...">
            <a:extLst>
              <a:ext uri="{FF2B5EF4-FFF2-40B4-BE49-F238E27FC236}">
                <a16:creationId xmlns:a16="http://schemas.microsoft.com/office/drawing/2014/main" id="{1CFDB0FF-E28A-4F53-B201-8DD89101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25" y="1710180"/>
            <a:ext cx="546368" cy="23789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98" name="Picture 6" descr="What Does Sap Software Stand For - getdx">
            <a:extLst>
              <a:ext uri="{FF2B5EF4-FFF2-40B4-BE49-F238E27FC236}">
                <a16:creationId xmlns:a16="http://schemas.microsoft.com/office/drawing/2014/main" id="{416B8E0F-A920-49B2-A1FF-0BB27BBE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174" y="3771379"/>
            <a:ext cx="393672" cy="19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23C905-402F-44F7-8B6F-EBBDC01BFC5A}"/>
              </a:ext>
            </a:extLst>
          </p:cNvPr>
          <p:cNvSpPr/>
          <p:nvPr/>
        </p:nvSpPr>
        <p:spPr>
          <a:xfrm>
            <a:off x="3305846" y="3771379"/>
            <a:ext cx="582860" cy="19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0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25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9BE3-C6F5-49AF-8610-B7D40A4E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desired?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85906-6A56-4D83-8EA4-97BF10DA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place</a:t>
            </a:r>
          </a:p>
          <a:p>
            <a:r>
              <a:rPr lang="en-US" dirty="0"/>
              <a:t>What does that mean?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2ACDB-40E6-480B-84C8-7673B650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5AA9864-26EE-454E-AEE0-15CBE02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17" y="757488"/>
            <a:ext cx="4263953" cy="395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0637F0-23F6-4B88-AF33-D2DC6ED36120}"/>
              </a:ext>
            </a:extLst>
          </p:cNvPr>
          <p:cNvSpPr/>
          <p:nvPr/>
        </p:nvSpPr>
        <p:spPr>
          <a:xfrm>
            <a:off x="5986585" y="4368800"/>
            <a:ext cx="1586523" cy="257908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T dependS - habla mejor inglés">
            <a:extLst>
              <a:ext uri="{FF2B5EF4-FFF2-40B4-BE49-F238E27FC236}">
                <a16:creationId xmlns:a16="http://schemas.microsoft.com/office/drawing/2014/main" id="{00DDDD29-E363-446D-A45F-89A3ABD2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846" y="891931"/>
            <a:ext cx="2889738" cy="216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heck Mark Black PNG Images &amp; PSDs for Download ...">
            <a:extLst>
              <a:ext uri="{FF2B5EF4-FFF2-40B4-BE49-F238E27FC236}">
                <a16:creationId xmlns:a16="http://schemas.microsoft.com/office/drawing/2014/main" id="{238993DF-620F-4883-9815-941AC14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13" y="1030735"/>
            <a:ext cx="1565507" cy="156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24E9D-EDE7-4B92-A53E-E81A968C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go there?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985B2-01E8-4342-9AEE-B3B76551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96DBB-B5D4-418B-9641-96BF4AFBE83B}"/>
              </a:ext>
            </a:extLst>
          </p:cNvPr>
          <p:cNvSpPr/>
          <p:nvPr/>
        </p:nvSpPr>
        <p:spPr>
          <a:xfrm rot="20540659">
            <a:off x="6505140" y="1250279"/>
            <a:ext cx="11945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always</a:t>
            </a:r>
          </a:p>
        </p:txBody>
      </p:sp>
      <p:pic>
        <p:nvPicPr>
          <p:cNvPr id="9224" name="Picture 8" descr="How to get motivated in the laundry « Appliances Online Blog">
            <a:extLst>
              <a:ext uri="{FF2B5EF4-FFF2-40B4-BE49-F238E27FC236}">
                <a16:creationId xmlns:a16="http://schemas.microsoft.com/office/drawing/2014/main" id="{93A291C6-1E95-4F52-92B5-858ACF1B81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181" y="2334101"/>
            <a:ext cx="3440755" cy="243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erformance Magazine Which are the challenges in setting ...">
            <a:extLst>
              <a:ext uri="{FF2B5EF4-FFF2-40B4-BE49-F238E27FC236}">
                <a16:creationId xmlns:a16="http://schemas.microsoft.com/office/drawing/2014/main" id="{A939412F-79ED-4F74-886C-671CF3645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1" y="875801"/>
            <a:ext cx="2889738" cy="12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10F7-E28D-46A5-A2EF-6DE98159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does not exist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82E-DBEE-4C0E-8F78-0AD4271C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7CD0D-2951-408C-A18E-011E3A0F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15362" name="Picture 2" descr="A Silver Bullet - PragSpective Articles">
            <a:extLst>
              <a:ext uri="{FF2B5EF4-FFF2-40B4-BE49-F238E27FC236}">
                <a16:creationId xmlns:a16="http://schemas.microsoft.com/office/drawing/2014/main" id="{EAC3B673-EA3A-4A66-A7D7-1A8C538E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8" y="768476"/>
            <a:ext cx="3609487" cy="143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One Stop Shop Sign 1 | marc e marc | Flickr">
            <a:extLst>
              <a:ext uri="{FF2B5EF4-FFF2-40B4-BE49-F238E27FC236}">
                <a16:creationId xmlns:a16="http://schemas.microsoft.com/office/drawing/2014/main" id="{89F1CDA1-E97C-4F34-9005-BF257AD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74" y="299428"/>
            <a:ext cx="1551137" cy="20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Go Live » ADMIN Magazine">
            <a:extLst>
              <a:ext uri="{FF2B5EF4-FFF2-40B4-BE49-F238E27FC236}">
                <a16:creationId xmlns:a16="http://schemas.microsoft.com/office/drawing/2014/main" id="{70BEB71E-4C4E-4A91-BB57-FECDBD4CC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3" y="2367611"/>
            <a:ext cx="2140258" cy="143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Demetrios Alexandre Liollio - One Click Migration Identity ...">
            <a:extLst>
              <a:ext uri="{FF2B5EF4-FFF2-40B4-BE49-F238E27FC236}">
                <a16:creationId xmlns:a16="http://schemas.microsoft.com/office/drawing/2014/main" id="{E149D6E5-39A8-40FD-8643-2251A89E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17" y="811119"/>
            <a:ext cx="4100635" cy="164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The Modern Day Alchemist Turning your Data into Gold ...">
            <a:extLst>
              <a:ext uri="{FF2B5EF4-FFF2-40B4-BE49-F238E27FC236}">
                <a16:creationId xmlns:a16="http://schemas.microsoft.com/office/drawing/2014/main" id="{B570D382-D056-4774-A7F6-6D40660B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423" y="3321134"/>
            <a:ext cx="2142200" cy="156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Migratory birds start arriving at Hirakud Dam Reservoir ...">
            <a:extLst>
              <a:ext uri="{FF2B5EF4-FFF2-40B4-BE49-F238E27FC236}">
                <a16:creationId xmlns:a16="http://schemas.microsoft.com/office/drawing/2014/main" id="{1615150A-01E1-47F3-B2AA-EAB9C115A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398" y="2434855"/>
            <a:ext cx="4391452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35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E7D55532-8010-424E-845F-078F7A247316}"/>
              </a:ext>
            </a:extLst>
          </p:cNvPr>
          <p:cNvSpPr/>
          <p:nvPr/>
        </p:nvSpPr>
        <p:spPr>
          <a:xfrm>
            <a:off x="4397370" y="1148974"/>
            <a:ext cx="1711171" cy="822338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Oracle Cloud</a:t>
            </a:r>
            <a:br>
              <a:rPr lang="nl-NL">
                <a:solidFill>
                  <a:srgbClr val="FFFFFF"/>
                </a:solidFill>
                <a:latin typeface="Arial" panose="020B0604020202020204"/>
              </a:rPr>
            </a:br>
            <a:r>
              <a:rPr lang="nl-NL">
                <a:solidFill>
                  <a:srgbClr val="FFFFFF"/>
                </a:solidFill>
                <a:latin typeface="Arial" panose="020B0604020202020204"/>
                <a:cs typeface="Arial"/>
              </a:rPr>
              <a:t>PaaS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ADCC485-AA97-4E72-94C9-182F682D58C6}"/>
              </a:ext>
            </a:extLst>
          </p:cNvPr>
          <p:cNvSpPr/>
          <p:nvPr/>
        </p:nvSpPr>
        <p:spPr>
          <a:xfrm>
            <a:off x="6176590" y="2207533"/>
            <a:ext cx="1711171" cy="822338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>
                <a:solidFill>
                  <a:srgbClr val="FFFFFF"/>
                </a:solidFill>
                <a:latin typeface="Arial" panose="020B0604020202020204"/>
              </a:rPr>
              <a:t> IaaS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194049A3-298C-4D58-8867-4195E1CB6E1F}"/>
              </a:ext>
            </a:extLst>
          </p:cNvPr>
          <p:cNvSpPr/>
          <p:nvPr/>
        </p:nvSpPr>
        <p:spPr>
          <a:xfrm>
            <a:off x="5572770" y="3264180"/>
            <a:ext cx="1131902" cy="822338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Oracle </a:t>
            </a:r>
          </a:p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F5678C8B-F63A-4D9D-8C27-43C83C3A76FF}"/>
              </a:ext>
            </a:extLst>
          </p:cNvPr>
          <p:cNvSpPr/>
          <p:nvPr/>
        </p:nvSpPr>
        <p:spPr>
          <a:xfrm>
            <a:off x="6403345" y="1147202"/>
            <a:ext cx="1711171" cy="822338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>
                <a:solidFill>
                  <a:srgbClr val="FFFFFF"/>
                </a:solidFill>
                <a:latin typeface="Arial" panose="020B0604020202020204"/>
              </a:rPr>
              <a:t> PaaS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D706299-B28B-47DC-A8A5-AF299BC638BA}"/>
              </a:ext>
            </a:extLst>
          </p:cNvPr>
          <p:cNvSpPr/>
          <p:nvPr/>
        </p:nvSpPr>
        <p:spPr>
          <a:xfrm>
            <a:off x="5631512" y="252586"/>
            <a:ext cx="1058442" cy="543841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>
                <a:solidFill>
                  <a:srgbClr val="000000"/>
                </a:solidFill>
                <a:latin typeface="Arial" panose="020B0604020202020204"/>
              </a:rPr>
              <a:t>SaaS</a:t>
            </a:r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E04603-F544-423F-BC2F-169F6C6C056E}"/>
              </a:ext>
            </a:extLst>
          </p:cNvPr>
          <p:cNvCxnSpPr>
            <a:cxnSpLocks/>
          </p:cNvCxnSpPr>
          <p:nvPr/>
        </p:nvCxnSpPr>
        <p:spPr>
          <a:xfrm>
            <a:off x="4763023" y="3150435"/>
            <a:ext cx="290299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0A8B3D-6DBB-407E-938C-627C6B9113BA}"/>
              </a:ext>
            </a:extLst>
          </p:cNvPr>
          <p:cNvSpPr txBox="1"/>
          <p:nvPr/>
        </p:nvSpPr>
        <p:spPr>
          <a:xfrm>
            <a:off x="6772779" y="3652115"/>
            <a:ext cx="1128514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Retain</a:t>
            </a:r>
            <a:r>
              <a:rPr lang="nl-NL" sz="975">
                <a:solidFill>
                  <a:srgbClr val="000000"/>
                </a:solidFill>
                <a:latin typeface="Arial" panose="020B0604020202020204"/>
              </a:rPr>
              <a:t> (&amp; </a:t>
            </a: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Refurbish</a:t>
            </a:r>
            <a:r>
              <a:rPr lang="nl-NL" sz="975">
                <a:solidFill>
                  <a:srgbClr val="000000"/>
                </a:solidFill>
                <a:latin typeface="Arial" panose="020B0604020202020204"/>
              </a:rPr>
              <a:t>)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6CAEC6-B794-4DEA-9B4B-7CC2EA1463E3}"/>
              </a:ext>
            </a:extLst>
          </p:cNvPr>
          <p:cNvSpPr txBox="1"/>
          <p:nvPr/>
        </p:nvSpPr>
        <p:spPr>
          <a:xfrm>
            <a:off x="7689389" y="2788902"/>
            <a:ext cx="394339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Rehost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9E6F2-B26D-4122-970B-0FD9C171F6BA}"/>
              </a:ext>
            </a:extLst>
          </p:cNvPr>
          <p:cNvSpPr txBox="1"/>
          <p:nvPr/>
        </p:nvSpPr>
        <p:spPr>
          <a:xfrm>
            <a:off x="5417180" y="106164"/>
            <a:ext cx="670055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Repurchase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2CAD1-3C88-4BF7-8348-9A2BC87106CD}"/>
              </a:ext>
            </a:extLst>
          </p:cNvPr>
          <p:cNvSpPr txBox="1"/>
          <p:nvPr/>
        </p:nvSpPr>
        <p:spPr>
          <a:xfrm>
            <a:off x="4180342" y="1022594"/>
            <a:ext cx="609141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Replatform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D7953-B201-408E-A706-4298B4A3C00D}"/>
              </a:ext>
            </a:extLst>
          </p:cNvPr>
          <p:cNvSpPr txBox="1"/>
          <p:nvPr/>
        </p:nvSpPr>
        <p:spPr>
          <a:xfrm>
            <a:off x="7493205" y="967323"/>
            <a:ext cx="1136530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Refactor</a:t>
            </a:r>
            <a:r>
              <a:rPr lang="nl-NL" sz="975">
                <a:solidFill>
                  <a:srgbClr val="000000"/>
                </a:solidFill>
                <a:latin typeface="Arial" panose="020B0604020202020204"/>
              </a:rPr>
              <a:t>/</a:t>
            </a: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Rearchitect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4FACCEF2-0A27-4C79-B386-CD7B40197561}"/>
              </a:ext>
            </a:extLst>
          </p:cNvPr>
          <p:cNvSpPr/>
          <p:nvPr/>
        </p:nvSpPr>
        <p:spPr>
          <a:xfrm>
            <a:off x="7467649" y="2371324"/>
            <a:ext cx="447849" cy="31500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Oracle </a:t>
            </a:r>
          </a:p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DC7D730-53EA-49F9-88A7-251A41942A81}"/>
              </a:ext>
            </a:extLst>
          </p:cNvPr>
          <p:cNvSpPr/>
          <p:nvPr/>
        </p:nvSpPr>
        <p:spPr>
          <a:xfrm>
            <a:off x="5481149" y="1352306"/>
            <a:ext cx="582443" cy="413196"/>
          </a:xfrm>
          <a:prstGeom prst="can">
            <a:avLst>
              <a:gd name="adj" fmla="val 376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 dirty="0" err="1">
                <a:solidFill>
                  <a:srgbClr val="FFFFFF"/>
                </a:solidFill>
                <a:latin typeface="Arial" panose="020B0604020202020204"/>
              </a:rPr>
              <a:t>Autonomous</a:t>
            </a:r>
            <a:endParaRPr lang="nl-NL" sz="450" dirty="0">
              <a:solidFill>
                <a:srgbClr val="FFFFFF"/>
              </a:solidFill>
              <a:latin typeface="Arial" panose="020B0604020202020204"/>
            </a:endParaRPr>
          </a:p>
          <a:p>
            <a:pPr algn="ctr">
              <a:defRPr/>
            </a:pPr>
            <a:r>
              <a:rPr lang="nl-NL" sz="450" dirty="0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 sz="4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358F434F-FCE3-4B0C-8844-F5876F8D717B}"/>
              </a:ext>
            </a:extLst>
          </p:cNvPr>
          <p:cNvSpPr/>
          <p:nvPr/>
        </p:nvSpPr>
        <p:spPr>
          <a:xfrm>
            <a:off x="7623316" y="1355358"/>
            <a:ext cx="462816" cy="209195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 err="1">
                <a:solidFill>
                  <a:srgbClr val="FFFFFF"/>
                </a:solidFill>
                <a:latin typeface="Arial" panose="020B0604020202020204"/>
              </a:rPr>
              <a:t>NoSQL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45D0CE99-E301-4B30-B8F6-CAE8164B8DD0}"/>
              </a:ext>
            </a:extLst>
          </p:cNvPr>
          <p:cNvSpPr/>
          <p:nvPr/>
        </p:nvSpPr>
        <p:spPr>
          <a:xfrm>
            <a:off x="6939703" y="1221428"/>
            <a:ext cx="368360" cy="209195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 err="1">
                <a:solidFill>
                  <a:srgbClr val="FFFFFF"/>
                </a:solidFill>
                <a:latin typeface="Arial" panose="020B0604020202020204"/>
              </a:rPr>
              <a:t>Elastic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9F255DE7-FB0E-419C-9C9A-04DA0FF3718C}"/>
              </a:ext>
            </a:extLst>
          </p:cNvPr>
          <p:cNvSpPr/>
          <p:nvPr/>
        </p:nvSpPr>
        <p:spPr>
          <a:xfrm>
            <a:off x="6663814" y="1668616"/>
            <a:ext cx="462815" cy="209195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RDBMS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450DE2A3-D3E3-4A00-80C6-1361D875289C}"/>
              </a:ext>
            </a:extLst>
          </p:cNvPr>
          <p:cNvSpPr/>
          <p:nvPr/>
        </p:nvSpPr>
        <p:spPr>
          <a:xfrm>
            <a:off x="7277654" y="1657691"/>
            <a:ext cx="462816" cy="236693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DWH/</a:t>
            </a:r>
          </a:p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Data Lake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B5E33F59-FDCB-49BC-A3C7-E65A2BE8874B}"/>
              </a:ext>
            </a:extLst>
          </p:cNvPr>
          <p:cNvSpPr/>
          <p:nvPr/>
        </p:nvSpPr>
        <p:spPr>
          <a:xfrm>
            <a:off x="4318542" y="2206577"/>
            <a:ext cx="1711171" cy="822338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Oracle Cloud IaaS/</a:t>
            </a:r>
            <a:r>
              <a:rPr lang="nl-NL" err="1">
                <a:solidFill>
                  <a:srgbClr val="FFFFFF"/>
                </a:solidFill>
                <a:latin typeface="Arial" panose="020B0604020202020204"/>
              </a:rPr>
              <a:t>DBaaS</a:t>
            </a:r>
            <a:endParaRPr lang="en-NL" err="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09A0A-CF14-437E-A339-204FFAE067E7}"/>
              </a:ext>
            </a:extLst>
          </p:cNvPr>
          <p:cNvSpPr txBox="1"/>
          <p:nvPr/>
        </p:nvSpPr>
        <p:spPr>
          <a:xfrm>
            <a:off x="4252600" y="2940732"/>
            <a:ext cx="394339" cy="15004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Rehost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40F1248C-4098-4DF5-B7FF-64C901A97F97}"/>
              </a:ext>
            </a:extLst>
          </p:cNvPr>
          <p:cNvSpPr/>
          <p:nvPr/>
        </p:nvSpPr>
        <p:spPr>
          <a:xfrm>
            <a:off x="5441735" y="2298236"/>
            <a:ext cx="482396" cy="413196"/>
          </a:xfrm>
          <a:prstGeom prst="can">
            <a:avLst>
              <a:gd name="adj" fmla="val 376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Oracle</a:t>
            </a:r>
          </a:p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5" name="Picture 26">
            <a:extLst>
              <a:ext uri="{FF2B5EF4-FFF2-40B4-BE49-F238E27FC236}">
                <a16:creationId xmlns:a16="http://schemas.microsoft.com/office/drawing/2014/main" id="{ED3F9D50-826E-4B25-BF56-0B02F434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78" y="1361871"/>
            <a:ext cx="377223" cy="307181"/>
          </a:xfrm>
          <a:prstGeom prst="rect">
            <a:avLst/>
          </a:prstGeom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9BD7AEC7-E54C-438C-B503-AD2B850E57F4}"/>
              </a:ext>
            </a:extLst>
          </p:cNvPr>
          <p:cNvSpPr/>
          <p:nvPr/>
        </p:nvSpPr>
        <p:spPr>
          <a:xfrm>
            <a:off x="552756" y="3374553"/>
            <a:ext cx="1653708" cy="1180889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Oracle </a:t>
            </a:r>
          </a:p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83F826A-0322-4C9F-AAA0-9F5FA5239828}"/>
              </a:ext>
            </a:extLst>
          </p:cNvPr>
          <p:cNvSpPr/>
          <p:nvPr/>
        </p:nvSpPr>
        <p:spPr>
          <a:xfrm>
            <a:off x="2723046" y="1326025"/>
            <a:ext cx="1119845" cy="283063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D573F7-FA01-41DD-90D5-54A118B42E25}"/>
              </a:ext>
            </a:extLst>
          </p:cNvPr>
          <p:cNvSpPr txBox="1"/>
          <p:nvPr/>
        </p:nvSpPr>
        <p:spPr>
          <a:xfrm>
            <a:off x="4942762" y="4062856"/>
            <a:ext cx="331822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Retire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5878B-71B7-4FE0-B7AD-3BB97A884E89}"/>
              </a:ext>
            </a:extLst>
          </p:cNvPr>
          <p:cNvSpPr txBox="1"/>
          <p:nvPr/>
        </p:nvSpPr>
        <p:spPr>
          <a:xfrm>
            <a:off x="595741" y="3189159"/>
            <a:ext cx="1567737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dirty="0">
                <a:solidFill>
                  <a:srgbClr val="000000"/>
                </a:solidFill>
                <a:latin typeface="Arial" panose="020B0604020202020204"/>
              </a:rPr>
              <a:t>Analysis of </a:t>
            </a:r>
            <a:r>
              <a:rPr lang="nl-NL" sz="975" dirty="0" err="1">
                <a:solidFill>
                  <a:srgbClr val="000000"/>
                </a:solidFill>
                <a:latin typeface="Arial" panose="020B0604020202020204"/>
              </a:rPr>
              <a:t>Current</a:t>
            </a:r>
            <a:r>
              <a:rPr lang="nl-NL" sz="975" dirty="0">
                <a:solidFill>
                  <a:srgbClr val="000000"/>
                </a:solidFill>
                <a:latin typeface="Arial" panose="020B0604020202020204"/>
              </a:rPr>
              <a:t> Systems</a:t>
            </a:r>
            <a:endParaRPr lang="en-NL" sz="975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3" name="Content Placeholder 28" descr="Garbage">
            <a:extLst>
              <a:ext uri="{FF2B5EF4-FFF2-40B4-BE49-F238E27FC236}">
                <a16:creationId xmlns:a16="http://schemas.microsoft.com/office/drawing/2014/main" id="{CA5AEA77-A21F-4983-BF34-9F13ABAAC329}"/>
              </a:ext>
            </a:extLst>
          </p:cNvPr>
          <p:cNvGrpSpPr/>
          <p:nvPr/>
        </p:nvGrpSpPr>
        <p:grpSpPr>
          <a:xfrm>
            <a:off x="4276632" y="4062856"/>
            <a:ext cx="871786" cy="871786"/>
            <a:chOff x="5670132" y="5417141"/>
            <a:chExt cx="1162381" cy="1162381"/>
          </a:xfrm>
        </p:grpSpPr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E86915A3-0D26-4D03-915B-4D9961EC9A5D}"/>
                </a:ext>
              </a:extLst>
            </p:cNvPr>
            <p:cNvSpPr/>
            <p:nvPr/>
          </p:nvSpPr>
          <p:spPr>
            <a:xfrm>
              <a:off x="5839645" y="5514006"/>
              <a:ext cx="823353" cy="242162"/>
            </a:xfrm>
            <a:custGeom>
              <a:avLst/>
              <a:gdLst>
                <a:gd name="connsiteX0" fmla="*/ 774921 w 823353"/>
                <a:gd name="connsiteY0" fmla="*/ 145298 h 242162"/>
                <a:gd name="connsiteX1" fmla="*/ 569082 w 823353"/>
                <a:gd name="connsiteY1" fmla="*/ 145298 h 242162"/>
                <a:gd name="connsiteX2" fmla="*/ 569082 w 823353"/>
                <a:gd name="connsiteY2" fmla="*/ 84757 h 242162"/>
                <a:gd name="connsiteX3" fmla="*/ 484325 w 823353"/>
                <a:gd name="connsiteY3" fmla="*/ 0 h 242162"/>
                <a:gd name="connsiteX4" fmla="*/ 339028 w 823353"/>
                <a:gd name="connsiteY4" fmla="*/ 0 h 242162"/>
                <a:gd name="connsiteX5" fmla="*/ 254271 w 823353"/>
                <a:gd name="connsiteY5" fmla="*/ 84757 h 242162"/>
                <a:gd name="connsiteX6" fmla="*/ 254271 w 823353"/>
                <a:gd name="connsiteY6" fmla="*/ 145298 h 242162"/>
                <a:gd name="connsiteX7" fmla="*/ 48433 w 823353"/>
                <a:gd name="connsiteY7" fmla="*/ 145298 h 242162"/>
                <a:gd name="connsiteX8" fmla="*/ 0 w 823353"/>
                <a:gd name="connsiteY8" fmla="*/ 193730 h 242162"/>
                <a:gd name="connsiteX9" fmla="*/ 0 w 823353"/>
                <a:gd name="connsiteY9" fmla="*/ 242163 h 242162"/>
                <a:gd name="connsiteX10" fmla="*/ 823353 w 823353"/>
                <a:gd name="connsiteY10" fmla="*/ 242163 h 242162"/>
                <a:gd name="connsiteX11" fmla="*/ 823353 w 823353"/>
                <a:gd name="connsiteY11" fmla="*/ 193730 h 242162"/>
                <a:gd name="connsiteX12" fmla="*/ 774921 w 823353"/>
                <a:gd name="connsiteY12" fmla="*/ 145298 h 242162"/>
                <a:gd name="connsiteX13" fmla="*/ 326920 w 823353"/>
                <a:gd name="connsiteY13" fmla="*/ 84757 h 242162"/>
                <a:gd name="connsiteX14" fmla="*/ 339028 w 823353"/>
                <a:gd name="connsiteY14" fmla="*/ 72649 h 242162"/>
                <a:gd name="connsiteX15" fmla="*/ 484325 w 823353"/>
                <a:gd name="connsiteY15" fmla="*/ 72649 h 242162"/>
                <a:gd name="connsiteX16" fmla="*/ 496434 w 823353"/>
                <a:gd name="connsiteY16" fmla="*/ 84757 h 242162"/>
                <a:gd name="connsiteX17" fmla="*/ 496434 w 823353"/>
                <a:gd name="connsiteY17" fmla="*/ 145298 h 242162"/>
                <a:gd name="connsiteX18" fmla="*/ 326920 w 823353"/>
                <a:gd name="connsiteY18" fmla="*/ 145298 h 242162"/>
                <a:gd name="connsiteX19" fmla="*/ 326920 w 823353"/>
                <a:gd name="connsiteY19" fmla="*/ 84757 h 24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3353" h="242162">
                  <a:moveTo>
                    <a:pt x="774921" y="145298"/>
                  </a:moveTo>
                  <a:lnTo>
                    <a:pt x="569082" y="145298"/>
                  </a:lnTo>
                  <a:lnTo>
                    <a:pt x="569082" y="84757"/>
                  </a:lnTo>
                  <a:cubicBezTo>
                    <a:pt x="569082" y="37535"/>
                    <a:pt x="531547" y="0"/>
                    <a:pt x="484325" y="0"/>
                  </a:cubicBezTo>
                  <a:lnTo>
                    <a:pt x="339028" y="0"/>
                  </a:lnTo>
                  <a:cubicBezTo>
                    <a:pt x="291806" y="0"/>
                    <a:pt x="254271" y="37535"/>
                    <a:pt x="254271" y="84757"/>
                  </a:cubicBezTo>
                  <a:lnTo>
                    <a:pt x="254271" y="145298"/>
                  </a:lnTo>
                  <a:lnTo>
                    <a:pt x="48433" y="145298"/>
                  </a:lnTo>
                  <a:cubicBezTo>
                    <a:pt x="21795" y="145298"/>
                    <a:pt x="0" y="167092"/>
                    <a:pt x="0" y="193730"/>
                  </a:cubicBezTo>
                  <a:lnTo>
                    <a:pt x="0" y="242163"/>
                  </a:lnTo>
                  <a:lnTo>
                    <a:pt x="823353" y="242163"/>
                  </a:lnTo>
                  <a:lnTo>
                    <a:pt x="823353" y="193730"/>
                  </a:lnTo>
                  <a:cubicBezTo>
                    <a:pt x="823353" y="167092"/>
                    <a:pt x="801559" y="145298"/>
                    <a:pt x="774921" y="145298"/>
                  </a:cubicBezTo>
                  <a:close/>
                  <a:moveTo>
                    <a:pt x="326920" y="84757"/>
                  </a:moveTo>
                  <a:cubicBezTo>
                    <a:pt x="326920" y="77492"/>
                    <a:pt x="331763" y="72649"/>
                    <a:pt x="339028" y="72649"/>
                  </a:cubicBezTo>
                  <a:lnTo>
                    <a:pt x="484325" y="72649"/>
                  </a:lnTo>
                  <a:cubicBezTo>
                    <a:pt x="491590" y="72649"/>
                    <a:pt x="496434" y="77492"/>
                    <a:pt x="496434" y="84757"/>
                  </a:cubicBezTo>
                  <a:lnTo>
                    <a:pt x="496434" y="145298"/>
                  </a:lnTo>
                  <a:lnTo>
                    <a:pt x="326920" y="145298"/>
                  </a:lnTo>
                  <a:lnTo>
                    <a:pt x="326920" y="84757"/>
                  </a:lnTo>
                  <a:close/>
                </a:path>
              </a:pathLst>
            </a:custGeom>
            <a:solidFill>
              <a:srgbClr val="000000"/>
            </a:solidFill>
            <a:ln w="12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NL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856A5A8-9E1D-44F5-BA8A-656446F57884}"/>
                </a:ext>
              </a:extLst>
            </p:cNvPr>
            <p:cNvSpPr/>
            <p:nvPr/>
          </p:nvSpPr>
          <p:spPr>
            <a:xfrm>
              <a:off x="5912294" y="5804601"/>
              <a:ext cx="678055" cy="678055"/>
            </a:xfrm>
            <a:custGeom>
              <a:avLst/>
              <a:gdLst>
                <a:gd name="connsiteX0" fmla="*/ 0 w 678055"/>
                <a:gd name="connsiteY0" fmla="*/ 629623 h 678055"/>
                <a:gd name="connsiteX1" fmla="*/ 48433 w 678055"/>
                <a:gd name="connsiteY1" fmla="*/ 678056 h 678055"/>
                <a:gd name="connsiteX2" fmla="*/ 629623 w 678055"/>
                <a:gd name="connsiteY2" fmla="*/ 678056 h 678055"/>
                <a:gd name="connsiteX3" fmla="*/ 678056 w 678055"/>
                <a:gd name="connsiteY3" fmla="*/ 629623 h 678055"/>
                <a:gd name="connsiteX4" fmla="*/ 678056 w 678055"/>
                <a:gd name="connsiteY4" fmla="*/ 0 h 678055"/>
                <a:gd name="connsiteX5" fmla="*/ 0 w 678055"/>
                <a:gd name="connsiteY5" fmla="*/ 0 h 678055"/>
                <a:gd name="connsiteX6" fmla="*/ 0 w 678055"/>
                <a:gd name="connsiteY6" fmla="*/ 629623 h 678055"/>
                <a:gd name="connsiteX7" fmla="*/ 496434 w 678055"/>
                <a:gd name="connsiteY7" fmla="*/ 72649 h 678055"/>
                <a:gd name="connsiteX8" fmla="*/ 569082 w 678055"/>
                <a:gd name="connsiteY8" fmla="*/ 72649 h 678055"/>
                <a:gd name="connsiteX9" fmla="*/ 569082 w 678055"/>
                <a:gd name="connsiteY9" fmla="*/ 605407 h 678055"/>
                <a:gd name="connsiteX10" fmla="*/ 496434 w 678055"/>
                <a:gd name="connsiteY10" fmla="*/ 605407 h 678055"/>
                <a:gd name="connsiteX11" fmla="*/ 496434 w 678055"/>
                <a:gd name="connsiteY11" fmla="*/ 72649 h 678055"/>
                <a:gd name="connsiteX12" fmla="*/ 302703 w 678055"/>
                <a:gd name="connsiteY12" fmla="*/ 72649 h 678055"/>
                <a:gd name="connsiteX13" fmla="*/ 375352 w 678055"/>
                <a:gd name="connsiteY13" fmla="*/ 72649 h 678055"/>
                <a:gd name="connsiteX14" fmla="*/ 375352 w 678055"/>
                <a:gd name="connsiteY14" fmla="*/ 605407 h 678055"/>
                <a:gd name="connsiteX15" fmla="*/ 302703 w 678055"/>
                <a:gd name="connsiteY15" fmla="*/ 605407 h 678055"/>
                <a:gd name="connsiteX16" fmla="*/ 302703 w 678055"/>
                <a:gd name="connsiteY16" fmla="*/ 72649 h 678055"/>
                <a:gd name="connsiteX17" fmla="*/ 108973 w 678055"/>
                <a:gd name="connsiteY17" fmla="*/ 72649 h 678055"/>
                <a:gd name="connsiteX18" fmla="*/ 181622 w 678055"/>
                <a:gd name="connsiteY18" fmla="*/ 72649 h 678055"/>
                <a:gd name="connsiteX19" fmla="*/ 181622 w 678055"/>
                <a:gd name="connsiteY19" fmla="*/ 605407 h 678055"/>
                <a:gd name="connsiteX20" fmla="*/ 108973 w 678055"/>
                <a:gd name="connsiteY20" fmla="*/ 605407 h 678055"/>
                <a:gd name="connsiteX21" fmla="*/ 108973 w 678055"/>
                <a:gd name="connsiteY21" fmla="*/ 72649 h 67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55" h="678055">
                  <a:moveTo>
                    <a:pt x="0" y="629623"/>
                  </a:moveTo>
                  <a:cubicBezTo>
                    <a:pt x="0" y="656261"/>
                    <a:pt x="21795" y="678056"/>
                    <a:pt x="48433" y="678056"/>
                  </a:cubicBezTo>
                  <a:lnTo>
                    <a:pt x="629623" y="678056"/>
                  </a:lnTo>
                  <a:cubicBezTo>
                    <a:pt x="656261" y="678056"/>
                    <a:pt x="678056" y="656261"/>
                    <a:pt x="678056" y="629623"/>
                  </a:cubicBezTo>
                  <a:lnTo>
                    <a:pt x="678056" y="0"/>
                  </a:lnTo>
                  <a:lnTo>
                    <a:pt x="0" y="0"/>
                  </a:lnTo>
                  <a:lnTo>
                    <a:pt x="0" y="629623"/>
                  </a:lnTo>
                  <a:close/>
                  <a:moveTo>
                    <a:pt x="496434" y="72649"/>
                  </a:moveTo>
                  <a:lnTo>
                    <a:pt x="569082" y="72649"/>
                  </a:lnTo>
                  <a:lnTo>
                    <a:pt x="569082" y="605407"/>
                  </a:lnTo>
                  <a:lnTo>
                    <a:pt x="496434" y="605407"/>
                  </a:lnTo>
                  <a:lnTo>
                    <a:pt x="496434" y="72649"/>
                  </a:lnTo>
                  <a:close/>
                  <a:moveTo>
                    <a:pt x="302703" y="72649"/>
                  </a:moveTo>
                  <a:lnTo>
                    <a:pt x="375352" y="72649"/>
                  </a:lnTo>
                  <a:lnTo>
                    <a:pt x="375352" y="605407"/>
                  </a:lnTo>
                  <a:lnTo>
                    <a:pt x="302703" y="605407"/>
                  </a:lnTo>
                  <a:lnTo>
                    <a:pt x="302703" y="72649"/>
                  </a:lnTo>
                  <a:close/>
                  <a:moveTo>
                    <a:pt x="108973" y="72649"/>
                  </a:moveTo>
                  <a:lnTo>
                    <a:pt x="181622" y="72649"/>
                  </a:lnTo>
                  <a:lnTo>
                    <a:pt x="181622" y="605407"/>
                  </a:lnTo>
                  <a:lnTo>
                    <a:pt x="108973" y="605407"/>
                  </a:lnTo>
                  <a:lnTo>
                    <a:pt x="108973" y="72649"/>
                  </a:lnTo>
                  <a:close/>
                </a:path>
              </a:pathLst>
            </a:custGeom>
            <a:solidFill>
              <a:srgbClr val="000000"/>
            </a:solidFill>
            <a:ln w="12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NL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1B9747-C9D0-4BB8-B367-17D50F23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A0BF46D-94AF-421F-B196-DC918F48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1" y="288000"/>
            <a:ext cx="6231478" cy="504000"/>
          </a:xfrm>
        </p:spPr>
        <p:txBody>
          <a:bodyPr/>
          <a:lstStyle/>
          <a:p>
            <a:r>
              <a:rPr lang="en-US" dirty="0"/>
              <a:t>6R Strategy for Finding your Route</a:t>
            </a:r>
          </a:p>
        </p:txBody>
      </p:sp>
    </p:spTree>
    <p:extLst>
      <p:ext uri="{BB962C8B-B14F-4D97-AF65-F5344CB8AC3E}">
        <p14:creationId xmlns:p14="http://schemas.microsoft.com/office/powerpoint/2010/main" val="201319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30" grpId="0"/>
      <p:bldP spid="3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22">
            <a:extLst>
              <a:ext uri="{FF2B5EF4-FFF2-40B4-BE49-F238E27FC236}">
                <a16:creationId xmlns:a16="http://schemas.microsoft.com/office/drawing/2014/main" id="{F82AAA86-1EE0-4686-9410-2CFD4779B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51" b="14251"/>
          <a:stretch/>
        </p:blipFill>
        <p:spPr>
          <a:xfrm>
            <a:off x="0" y="651603"/>
            <a:ext cx="9229970" cy="4944212"/>
          </a:xfrm>
          <a:custGeom>
            <a:avLst/>
            <a:gdLst>
              <a:gd name="connsiteX0" fmla="*/ 0 w 12192000"/>
              <a:gd name="connsiteY0" fmla="*/ 0 h 7306946"/>
              <a:gd name="connsiteX1" fmla="*/ 12192000 w 12192000"/>
              <a:gd name="connsiteY1" fmla="*/ 0 h 7306946"/>
              <a:gd name="connsiteX2" fmla="*/ 12192000 w 12192000"/>
              <a:gd name="connsiteY2" fmla="*/ 6622288 h 7306946"/>
              <a:gd name="connsiteX3" fmla="*/ 12144218 w 12192000"/>
              <a:gd name="connsiteY3" fmla="*/ 6622288 h 7306946"/>
              <a:gd name="connsiteX4" fmla="*/ 12154324 w 12192000"/>
              <a:gd name="connsiteY4" fmla="*/ 6640907 h 7306946"/>
              <a:gd name="connsiteX5" fmla="*/ 12192000 w 12192000"/>
              <a:gd name="connsiteY5" fmla="*/ 6827521 h 7306946"/>
              <a:gd name="connsiteX6" fmla="*/ 11712575 w 12192000"/>
              <a:gd name="connsiteY6" fmla="*/ 7306946 h 7306946"/>
              <a:gd name="connsiteX7" fmla="*/ 11233150 w 12192000"/>
              <a:gd name="connsiteY7" fmla="*/ 6827521 h 7306946"/>
              <a:gd name="connsiteX8" fmla="*/ 11270825 w 12192000"/>
              <a:gd name="connsiteY8" fmla="*/ 6640907 h 7306946"/>
              <a:gd name="connsiteX9" fmla="*/ 11280932 w 12192000"/>
              <a:gd name="connsiteY9" fmla="*/ 6622288 h 7306946"/>
              <a:gd name="connsiteX10" fmla="*/ 0 w 12192000"/>
              <a:gd name="connsiteY10" fmla="*/ 6622288 h 730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7306946">
                <a:moveTo>
                  <a:pt x="0" y="0"/>
                </a:moveTo>
                <a:lnTo>
                  <a:pt x="12192000" y="0"/>
                </a:lnTo>
                <a:lnTo>
                  <a:pt x="12192000" y="6622288"/>
                </a:lnTo>
                <a:lnTo>
                  <a:pt x="12144218" y="6622288"/>
                </a:lnTo>
                <a:lnTo>
                  <a:pt x="12154324" y="6640907"/>
                </a:lnTo>
                <a:cubicBezTo>
                  <a:pt x="12178585" y="6698265"/>
                  <a:pt x="12192000" y="6761327"/>
                  <a:pt x="12192000" y="6827521"/>
                </a:cubicBezTo>
                <a:cubicBezTo>
                  <a:pt x="12192000" y="7092300"/>
                  <a:pt x="11977354" y="7306946"/>
                  <a:pt x="11712575" y="7306946"/>
                </a:cubicBezTo>
                <a:cubicBezTo>
                  <a:pt x="11447796" y="7306946"/>
                  <a:pt x="11233150" y="7092300"/>
                  <a:pt x="11233150" y="6827521"/>
                </a:cubicBezTo>
                <a:cubicBezTo>
                  <a:pt x="11233150" y="6761327"/>
                  <a:pt x="11246565" y="6698265"/>
                  <a:pt x="11270825" y="6640907"/>
                </a:cubicBezTo>
                <a:lnTo>
                  <a:pt x="11280932" y="6622288"/>
                </a:lnTo>
                <a:lnTo>
                  <a:pt x="0" y="662228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3873E-6A80-4C6C-A0F1-E69AE5B0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FA90-9724-4B34-8904-94992025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53476"/>
            <a:ext cx="7923812" cy="3465535"/>
          </a:xfrm>
        </p:spPr>
        <p:txBody>
          <a:bodyPr/>
          <a:lstStyle/>
          <a:p>
            <a:r>
              <a:rPr lang="en-US" sz="1800" b="1" dirty="0"/>
              <a:t>Appreciate the tremendous value in your applications, data(bases), people, processes</a:t>
            </a:r>
          </a:p>
          <a:p>
            <a:pPr lvl="1"/>
            <a:r>
              <a:rPr lang="en-US" sz="1600" b="1" dirty="0"/>
              <a:t>consider including it explicitly as assets on your balance sheet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Focus on Business Value provided by IT systems</a:t>
            </a:r>
          </a:p>
          <a:p>
            <a:pPr lvl="1"/>
            <a:r>
              <a:rPr lang="en-US" sz="1800" b="1" dirty="0"/>
              <a:t>make sure your IT enables business – it is a means to that end</a:t>
            </a:r>
          </a:p>
          <a:p>
            <a:pPr lvl="1"/>
            <a:r>
              <a:rPr lang="en-US" sz="1800" b="1" dirty="0"/>
              <a:t>agile Dev and Ops – short time to market, high release frequency</a:t>
            </a:r>
          </a:p>
          <a:p>
            <a:pPr lvl="1"/>
            <a:r>
              <a:rPr lang="en-US" sz="1800" b="1" dirty="0"/>
              <a:t>do </a:t>
            </a:r>
            <a:r>
              <a:rPr lang="en-US" sz="1800" b="1" i="1" dirty="0"/>
              <a:t>custom IT</a:t>
            </a:r>
            <a:r>
              <a:rPr lang="en-US" sz="1800" b="1" dirty="0"/>
              <a:t> only for company specific and competitively relevant:</a:t>
            </a:r>
            <a:br>
              <a:rPr lang="en-US" sz="1800" b="1" dirty="0"/>
            </a:br>
            <a:r>
              <a:rPr lang="en-US" sz="18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buy (COTS/SaaS) before reuse before build</a:t>
            </a:r>
            <a:br>
              <a:rPr lang="en-US" sz="1800" b="1" dirty="0"/>
            </a:br>
            <a:endParaRPr lang="en-US" sz="1800" b="1" dirty="0"/>
          </a:p>
          <a:p>
            <a:endParaRPr lang="en-US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313C1-3F03-4C95-AE68-6BFAAE41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238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22">
            <a:extLst>
              <a:ext uri="{FF2B5EF4-FFF2-40B4-BE49-F238E27FC236}">
                <a16:creationId xmlns:a16="http://schemas.microsoft.com/office/drawing/2014/main" id="{F82AAA86-1EE0-4686-9410-2CFD4779B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51" b="14251"/>
          <a:stretch/>
        </p:blipFill>
        <p:spPr>
          <a:xfrm>
            <a:off x="0" y="651603"/>
            <a:ext cx="9229970" cy="4944212"/>
          </a:xfrm>
          <a:custGeom>
            <a:avLst/>
            <a:gdLst>
              <a:gd name="connsiteX0" fmla="*/ 0 w 12192000"/>
              <a:gd name="connsiteY0" fmla="*/ 0 h 7306946"/>
              <a:gd name="connsiteX1" fmla="*/ 12192000 w 12192000"/>
              <a:gd name="connsiteY1" fmla="*/ 0 h 7306946"/>
              <a:gd name="connsiteX2" fmla="*/ 12192000 w 12192000"/>
              <a:gd name="connsiteY2" fmla="*/ 6622288 h 7306946"/>
              <a:gd name="connsiteX3" fmla="*/ 12144218 w 12192000"/>
              <a:gd name="connsiteY3" fmla="*/ 6622288 h 7306946"/>
              <a:gd name="connsiteX4" fmla="*/ 12154324 w 12192000"/>
              <a:gd name="connsiteY4" fmla="*/ 6640907 h 7306946"/>
              <a:gd name="connsiteX5" fmla="*/ 12192000 w 12192000"/>
              <a:gd name="connsiteY5" fmla="*/ 6827521 h 7306946"/>
              <a:gd name="connsiteX6" fmla="*/ 11712575 w 12192000"/>
              <a:gd name="connsiteY6" fmla="*/ 7306946 h 7306946"/>
              <a:gd name="connsiteX7" fmla="*/ 11233150 w 12192000"/>
              <a:gd name="connsiteY7" fmla="*/ 6827521 h 7306946"/>
              <a:gd name="connsiteX8" fmla="*/ 11270825 w 12192000"/>
              <a:gd name="connsiteY8" fmla="*/ 6640907 h 7306946"/>
              <a:gd name="connsiteX9" fmla="*/ 11280932 w 12192000"/>
              <a:gd name="connsiteY9" fmla="*/ 6622288 h 7306946"/>
              <a:gd name="connsiteX10" fmla="*/ 0 w 12192000"/>
              <a:gd name="connsiteY10" fmla="*/ 6622288 h 730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7306946">
                <a:moveTo>
                  <a:pt x="0" y="0"/>
                </a:moveTo>
                <a:lnTo>
                  <a:pt x="12192000" y="0"/>
                </a:lnTo>
                <a:lnTo>
                  <a:pt x="12192000" y="6622288"/>
                </a:lnTo>
                <a:lnTo>
                  <a:pt x="12144218" y="6622288"/>
                </a:lnTo>
                <a:lnTo>
                  <a:pt x="12154324" y="6640907"/>
                </a:lnTo>
                <a:cubicBezTo>
                  <a:pt x="12178585" y="6698265"/>
                  <a:pt x="12192000" y="6761327"/>
                  <a:pt x="12192000" y="6827521"/>
                </a:cubicBezTo>
                <a:cubicBezTo>
                  <a:pt x="12192000" y="7092300"/>
                  <a:pt x="11977354" y="7306946"/>
                  <a:pt x="11712575" y="7306946"/>
                </a:cubicBezTo>
                <a:cubicBezTo>
                  <a:pt x="11447796" y="7306946"/>
                  <a:pt x="11233150" y="7092300"/>
                  <a:pt x="11233150" y="6827521"/>
                </a:cubicBezTo>
                <a:cubicBezTo>
                  <a:pt x="11233150" y="6761327"/>
                  <a:pt x="11246565" y="6698265"/>
                  <a:pt x="11270825" y="6640907"/>
                </a:cubicBezTo>
                <a:lnTo>
                  <a:pt x="11280932" y="6622288"/>
                </a:lnTo>
                <a:lnTo>
                  <a:pt x="0" y="662228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3873E-6A80-4C6C-A0F1-E69AE5B0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Recommendations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FA90-9724-4B34-8904-94992025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5382" cy="3780000"/>
          </a:xfrm>
        </p:spPr>
        <p:txBody>
          <a:bodyPr/>
          <a:lstStyle/>
          <a:p>
            <a:r>
              <a:rPr lang="en-US" sz="1800" b="1" dirty="0"/>
              <a:t>Analyze and Manage Technical and other Debt</a:t>
            </a:r>
          </a:p>
          <a:p>
            <a:pPr lvl="1"/>
            <a:r>
              <a:rPr lang="en-US" sz="1800" b="1" dirty="0"/>
              <a:t>software “-abilities”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Modernize Application architecture</a:t>
            </a:r>
          </a:p>
          <a:p>
            <a:pPr lvl="1"/>
            <a:r>
              <a:rPr lang="en-US" sz="1800" b="1" dirty="0"/>
              <a:t>“microservices”, decoupling, reduce </a:t>
            </a:r>
            <a:r>
              <a:rPr lang="en-US" sz="1800" b="1" dirty="0" err="1"/>
              <a:t>monolithism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Refine Data architecture</a:t>
            </a:r>
          </a:p>
          <a:p>
            <a:pPr lvl="1"/>
            <a:r>
              <a:rPr lang="en-US" sz="1800" b="1" dirty="0"/>
              <a:t>stand-alone domains, interfaces</a:t>
            </a:r>
          </a:p>
          <a:p>
            <a:pPr lvl="1"/>
            <a:r>
              <a:rPr lang="en-US" sz="1800" b="1" dirty="0"/>
              <a:t>no sub-interface cross-domain logic (such as FKs)</a:t>
            </a:r>
          </a:p>
          <a:p>
            <a:pPr lvl="1"/>
            <a:r>
              <a:rPr lang="en-US" sz="1800" b="1" dirty="0"/>
              <a:t>metadata management and data governance</a:t>
            </a:r>
          </a:p>
          <a:p>
            <a:pPr lvl="1"/>
            <a:r>
              <a:rPr lang="en-US" sz="1800" b="1" dirty="0"/>
              <a:t>apply CQRS (command query responsibility) and allow tailor made read only data replicas </a:t>
            </a:r>
          </a:p>
          <a:p>
            <a:pPr lvl="1"/>
            <a:endParaRPr lang="en-US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313C1-3F03-4C95-AE68-6BFAAE41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8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22">
            <a:extLst>
              <a:ext uri="{FF2B5EF4-FFF2-40B4-BE49-F238E27FC236}">
                <a16:creationId xmlns:a16="http://schemas.microsoft.com/office/drawing/2014/main" id="{F82AAA86-1EE0-4686-9410-2CFD4779B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51" b="14251"/>
          <a:stretch/>
        </p:blipFill>
        <p:spPr>
          <a:xfrm>
            <a:off x="0" y="651603"/>
            <a:ext cx="9229970" cy="4944212"/>
          </a:xfrm>
          <a:custGeom>
            <a:avLst/>
            <a:gdLst>
              <a:gd name="connsiteX0" fmla="*/ 0 w 12192000"/>
              <a:gd name="connsiteY0" fmla="*/ 0 h 7306946"/>
              <a:gd name="connsiteX1" fmla="*/ 12192000 w 12192000"/>
              <a:gd name="connsiteY1" fmla="*/ 0 h 7306946"/>
              <a:gd name="connsiteX2" fmla="*/ 12192000 w 12192000"/>
              <a:gd name="connsiteY2" fmla="*/ 6622288 h 7306946"/>
              <a:gd name="connsiteX3" fmla="*/ 12144218 w 12192000"/>
              <a:gd name="connsiteY3" fmla="*/ 6622288 h 7306946"/>
              <a:gd name="connsiteX4" fmla="*/ 12154324 w 12192000"/>
              <a:gd name="connsiteY4" fmla="*/ 6640907 h 7306946"/>
              <a:gd name="connsiteX5" fmla="*/ 12192000 w 12192000"/>
              <a:gd name="connsiteY5" fmla="*/ 6827521 h 7306946"/>
              <a:gd name="connsiteX6" fmla="*/ 11712575 w 12192000"/>
              <a:gd name="connsiteY6" fmla="*/ 7306946 h 7306946"/>
              <a:gd name="connsiteX7" fmla="*/ 11233150 w 12192000"/>
              <a:gd name="connsiteY7" fmla="*/ 6827521 h 7306946"/>
              <a:gd name="connsiteX8" fmla="*/ 11270825 w 12192000"/>
              <a:gd name="connsiteY8" fmla="*/ 6640907 h 7306946"/>
              <a:gd name="connsiteX9" fmla="*/ 11280932 w 12192000"/>
              <a:gd name="connsiteY9" fmla="*/ 6622288 h 7306946"/>
              <a:gd name="connsiteX10" fmla="*/ 0 w 12192000"/>
              <a:gd name="connsiteY10" fmla="*/ 6622288 h 730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7306946">
                <a:moveTo>
                  <a:pt x="0" y="0"/>
                </a:moveTo>
                <a:lnTo>
                  <a:pt x="12192000" y="0"/>
                </a:lnTo>
                <a:lnTo>
                  <a:pt x="12192000" y="6622288"/>
                </a:lnTo>
                <a:lnTo>
                  <a:pt x="12144218" y="6622288"/>
                </a:lnTo>
                <a:lnTo>
                  <a:pt x="12154324" y="6640907"/>
                </a:lnTo>
                <a:cubicBezTo>
                  <a:pt x="12178585" y="6698265"/>
                  <a:pt x="12192000" y="6761327"/>
                  <a:pt x="12192000" y="6827521"/>
                </a:cubicBezTo>
                <a:cubicBezTo>
                  <a:pt x="12192000" y="7092300"/>
                  <a:pt x="11977354" y="7306946"/>
                  <a:pt x="11712575" y="7306946"/>
                </a:cubicBezTo>
                <a:cubicBezTo>
                  <a:pt x="11447796" y="7306946"/>
                  <a:pt x="11233150" y="7092300"/>
                  <a:pt x="11233150" y="6827521"/>
                </a:cubicBezTo>
                <a:cubicBezTo>
                  <a:pt x="11233150" y="6761327"/>
                  <a:pt x="11246565" y="6698265"/>
                  <a:pt x="11270825" y="6640907"/>
                </a:cubicBezTo>
                <a:lnTo>
                  <a:pt x="11280932" y="6622288"/>
                </a:lnTo>
                <a:lnTo>
                  <a:pt x="0" y="662228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3873E-6A80-4C6C-A0F1-E69AE5B0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Recommendations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FA90-9724-4B34-8904-94992025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658305"/>
            <a:ext cx="8220797" cy="3780000"/>
          </a:xfrm>
        </p:spPr>
        <p:txBody>
          <a:bodyPr/>
          <a:lstStyle/>
          <a:p>
            <a:r>
              <a:rPr lang="en-US" sz="1800" b="1" dirty="0"/>
              <a:t>Automate your IT processes</a:t>
            </a:r>
          </a:p>
          <a:p>
            <a:pPr lvl="1"/>
            <a:r>
              <a:rPr lang="en-US" sz="1600" b="1" dirty="0"/>
              <a:t>software engineering, platform virtualization, infra as code, CI/CD, no touch Ops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Design for and run on Elastic Platform (dynamic scale up and down by horizontally scaling out and in) and for managed &amp; Pay per Use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Do Life Cycle Management</a:t>
            </a:r>
            <a:r>
              <a:rPr lang="en-US" sz="1800" b="1"/>
              <a:t>: </a:t>
            </a:r>
            <a:br>
              <a:rPr lang="en-US" sz="1800" b="1"/>
            </a:br>
            <a:r>
              <a:rPr lang="en-US" sz="1800" b="1"/>
              <a:t>constant </a:t>
            </a:r>
            <a:r>
              <a:rPr lang="en-US" sz="1800" b="1" dirty="0"/>
              <a:t>technical and functional evaluation and evolution</a:t>
            </a:r>
          </a:p>
          <a:p>
            <a:pPr lvl="1"/>
            <a:r>
              <a:rPr lang="en-US" sz="1600" b="1" dirty="0"/>
              <a:t>know what you have, </a:t>
            </a:r>
          </a:p>
          <a:p>
            <a:pPr lvl="1"/>
            <a:r>
              <a:rPr lang="en-US" sz="1600" b="1" dirty="0"/>
              <a:t>what is used and whom and what for,</a:t>
            </a:r>
          </a:p>
          <a:p>
            <a:pPr lvl="1"/>
            <a:r>
              <a:rPr lang="en-US" sz="1600" b="1" dirty="0"/>
              <a:t>what value does it generate and what does it cost to operate</a:t>
            </a:r>
          </a:p>
          <a:p>
            <a:pPr lvl="1"/>
            <a:r>
              <a:rPr lang="en-US" sz="1600" b="1" dirty="0"/>
              <a:t>what is available in the world around you, </a:t>
            </a:r>
          </a:p>
          <a:p>
            <a:pPr lvl="1"/>
            <a:r>
              <a:rPr lang="en-US" sz="1600" b="1" dirty="0"/>
              <a:t>what is the gap and what are the cost and benefit of closing it</a:t>
            </a:r>
          </a:p>
          <a:p>
            <a:pPr lvl="1"/>
            <a:r>
              <a:rPr lang="en-US" sz="1600" b="1" dirty="0"/>
              <a:t>keep moving forward and keep talking with business</a:t>
            </a:r>
            <a:endParaRPr lang="en-US" sz="1800" b="1" dirty="0"/>
          </a:p>
          <a:p>
            <a:endParaRPr lang="en-US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313C1-3F03-4C95-AE68-6BFAAE41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39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CDDC-A20D-4033-A76D-16658DF0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asking?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90D5-F893-4B52-854F-A53AB058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C72F8-FEC4-4E59-BACC-E4F8291B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6146" name="Picture 2" descr="Sales Representative/Customer Relations Manager needed ...">
            <a:extLst>
              <a:ext uri="{FF2B5EF4-FFF2-40B4-BE49-F238E27FC236}">
                <a16:creationId xmlns:a16="http://schemas.microsoft.com/office/drawing/2014/main" id="{AF0C9B34-90BB-498B-881C-3162C99E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792000"/>
            <a:ext cx="7553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acts that will change how you see stormtroopers">
            <a:extLst>
              <a:ext uri="{FF2B5EF4-FFF2-40B4-BE49-F238E27FC236}">
                <a16:creationId xmlns:a16="http://schemas.microsoft.com/office/drawing/2014/main" id="{72921E3D-71E7-4E41-8929-D62898E4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834" y="2826000"/>
            <a:ext cx="3360389" cy="189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B527B-2A9A-48E0-A1A9-8DB44D7BFF1A}"/>
              </a:ext>
            </a:extLst>
          </p:cNvPr>
          <p:cNvSpPr txBox="1"/>
          <p:nvPr/>
        </p:nvSpPr>
        <p:spPr>
          <a:xfrm>
            <a:off x="5580450" y="4734661"/>
            <a:ext cx="27395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Oracle License Management </a:t>
            </a:r>
            <a:r>
              <a:rPr lang="en-US" sz="1300" i="1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7824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B5D4F451-D454-47D1-97C2-31A0970A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69" y="1399442"/>
            <a:ext cx="1428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F1C13-CCAC-432E-AC37-8F1C1C6E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Compatibility can make Complacent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45787-3A06-4394-B41F-26E9AF619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25 years – my SQL, PL/SQL and Forms skills are still relevant</a:t>
            </a:r>
          </a:p>
          <a:p>
            <a:pPr lvl="1"/>
            <a:r>
              <a:rPr lang="en-US" dirty="0"/>
              <a:t>and even [most of] my code will still run</a:t>
            </a:r>
          </a:p>
          <a:p>
            <a:pPr lvl="1"/>
            <a:endParaRPr lang="en-US" dirty="0"/>
          </a:p>
          <a:p>
            <a:r>
              <a:rPr lang="en-US" dirty="0"/>
              <a:t>Kudos to Oracle!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But beware – all of us: do not get complacent</a:t>
            </a:r>
          </a:p>
          <a:p>
            <a:pPr lvl="1"/>
            <a:r>
              <a:rPr lang="en-US" dirty="0"/>
              <a:t>Make sure </a:t>
            </a:r>
            <a:r>
              <a:rPr lang="en-US" b="1" i="1" dirty="0"/>
              <a:t>your</a:t>
            </a:r>
            <a:r>
              <a:rPr lang="en-US" dirty="0"/>
              <a:t> </a:t>
            </a:r>
            <a:r>
              <a:rPr lang="en-US" i="1" dirty="0"/>
              <a:t>code</a:t>
            </a:r>
            <a:r>
              <a:rPr lang="en-US" dirty="0"/>
              <a:t> is not </a:t>
            </a:r>
            <a:br>
              <a:rPr lang="en-US" dirty="0"/>
            </a:br>
            <a:r>
              <a:rPr lang="en-US" dirty="0"/>
              <a:t>backwards compatible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A33D6-5847-40D4-8AB5-90AAD0D5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14338" name="Picture 2" descr="Don't Be Complacent: 13 Proven Ways to Improve Your Business">
            <a:extLst>
              <a:ext uri="{FF2B5EF4-FFF2-40B4-BE49-F238E27FC236}">
                <a16:creationId xmlns:a16="http://schemas.microsoft.com/office/drawing/2014/main" id="{7B43274E-19B3-434D-ABBF-29795B8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00" y="2634955"/>
            <a:ext cx="3294294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99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FAC5-CA48-4593-B27F-3AD486DB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and Leverage “The New”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AB62B-5E1D-49CB-80B5-8C8642463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Concepts, Patterns, Tools, Ways of Working, Features, Technology</a:t>
            </a:r>
          </a:p>
          <a:p>
            <a:endParaRPr lang="en-US" dirty="0"/>
          </a:p>
          <a:p>
            <a:r>
              <a:rPr lang="en-US" dirty="0"/>
              <a:t>Shame on you if you</a:t>
            </a:r>
          </a:p>
          <a:p>
            <a:pPr lvl="1"/>
            <a:r>
              <a:rPr lang="en-US" dirty="0"/>
              <a:t>are still using (+) for outer join</a:t>
            </a:r>
          </a:p>
          <a:p>
            <a:pPr lvl="1"/>
            <a:r>
              <a:rPr lang="en-US" dirty="0"/>
              <a:t>include DECODE in any SQL you write</a:t>
            </a:r>
          </a:p>
          <a:p>
            <a:pPr lvl="1"/>
            <a:r>
              <a:rPr lang="en-US" dirty="0"/>
              <a:t>type SYSDATE instead of </a:t>
            </a:r>
            <a:br>
              <a:rPr lang="en-US" dirty="0"/>
            </a:br>
            <a:r>
              <a:rPr lang="en-US" dirty="0"/>
              <a:t>SYSTIMESTAMP</a:t>
            </a:r>
          </a:p>
          <a:p>
            <a:pPr lvl="1"/>
            <a:r>
              <a:rPr lang="en-US" dirty="0"/>
              <a:t>have never tried out WITH clause</a:t>
            </a:r>
            <a:br>
              <a:rPr lang="en-US" dirty="0"/>
            </a:br>
            <a:r>
              <a:rPr lang="en-US" dirty="0"/>
              <a:t>in your SQL queries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D1506-3C72-4727-8035-56D0A67B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10242" name="Picture 2" descr="Guide to Helping Your Members Embrace Technology">
            <a:extLst>
              <a:ext uri="{FF2B5EF4-FFF2-40B4-BE49-F238E27FC236}">
                <a16:creationId xmlns:a16="http://schemas.microsoft.com/office/drawing/2014/main" id="{359379F0-4386-4F8F-B9C6-4AD0778E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67" y="2033170"/>
            <a:ext cx="4503533" cy="28223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3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F40E-2A43-42D8-A3F7-2CA8654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6346-A979-4769-A5FD-F5E5098F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094AD-F248-4331-8D45-746E0F60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11266" name="Picture 2" descr="Kaufen Cool Kids On The Block Poster Online | DearSam.de">
            <a:extLst>
              <a:ext uri="{FF2B5EF4-FFF2-40B4-BE49-F238E27FC236}">
                <a16:creationId xmlns:a16="http://schemas.microsoft.com/office/drawing/2014/main" id="{1FAE9269-C262-41D8-8740-0CCAE9B4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60" y="1546519"/>
            <a:ext cx="2428543" cy="34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ura Meaning and Understanding Auras on Whats-Your-Sign.com">
            <a:extLst>
              <a:ext uri="{FF2B5EF4-FFF2-40B4-BE49-F238E27FC236}">
                <a16:creationId xmlns:a16="http://schemas.microsoft.com/office/drawing/2014/main" id="{0468DA29-164A-47CC-AC58-4294F2FE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18" y="936000"/>
            <a:ext cx="5579330" cy="249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ntegrations - Connected with Your Systems I Accutics">
            <a:extLst>
              <a:ext uri="{FF2B5EF4-FFF2-40B4-BE49-F238E27FC236}">
                <a16:creationId xmlns:a16="http://schemas.microsoft.com/office/drawing/2014/main" id="{D1D26F89-78F5-4A6E-A797-FF121D6E2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7" y="3072695"/>
            <a:ext cx="1467463" cy="3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1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D1F9-4C07-4E0D-AE1C-043AAA18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me move away from Oracle…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586D-0048-4529-B1E4-4113C3ED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75899-90C4-492A-B430-09B68C9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108AF4-2EC0-4434-BC7D-F507C2ED5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34" y="913060"/>
            <a:ext cx="6964851" cy="391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cts that will change how you see stormtroopers">
            <a:extLst>
              <a:ext uri="{FF2B5EF4-FFF2-40B4-BE49-F238E27FC236}">
                <a16:creationId xmlns:a16="http://schemas.microsoft.com/office/drawing/2014/main" id="{142A517D-73BD-44C8-8F5F-A53EC499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3" y="828674"/>
            <a:ext cx="742462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BB86F-E87E-46D0-8B73-A37CA0D99919}"/>
              </a:ext>
            </a:extLst>
          </p:cNvPr>
          <p:cNvSpPr/>
          <p:nvPr/>
        </p:nvSpPr>
        <p:spPr>
          <a:xfrm>
            <a:off x="5970954" y="4493846"/>
            <a:ext cx="1633415" cy="24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444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D1F9-4C07-4E0D-AE1C-043AAA18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me move away from Oracle to …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586D-0048-4529-B1E4-4113C3ED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75899-90C4-492A-B430-09B68C9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108AF4-2EC0-4434-BC7D-F507C2ED5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34" y="913060"/>
            <a:ext cx="6964851" cy="391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cts that will change how you see stormtroopers">
            <a:extLst>
              <a:ext uri="{FF2B5EF4-FFF2-40B4-BE49-F238E27FC236}">
                <a16:creationId xmlns:a16="http://schemas.microsoft.com/office/drawing/2014/main" id="{142A517D-73BD-44C8-8F5F-A53EC499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3" y="828674"/>
            <a:ext cx="742462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665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</a:t>
            </a: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Help me move away from Oracle ... or not - LVOUG Day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03B09-E60E-A67B-CE68-71D8729F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531" y="545214"/>
            <a:ext cx="1791936" cy="371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 descr="LVOUG Logo">
            <a:extLst>
              <a:ext uri="{FF2B5EF4-FFF2-40B4-BE49-F238E27FC236}">
                <a16:creationId xmlns:a16="http://schemas.microsoft.com/office/drawing/2014/main" id="{5DC7CAC1-0411-C02E-1750-21D504841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1763" y="121201"/>
            <a:ext cx="2115568" cy="574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DE89EA10-AED7-AB3F-A7D7-3F5CE514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064" y="22876"/>
            <a:ext cx="1327854" cy="74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54C428-C1B5-FB98-8BF4-41A881CDF1C2}"/>
              </a:ext>
            </a:extLst>
          </p:cNvPr>
          <p:cNvSpPr txBox="1"/>
          <p:nvPr/>
        </p:nvSpPr>
        <p:spPr>
          <a:xfrm>
            <a:off x="664526" y="1797508"/>
            <a:ext cx="4602706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liels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2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paldies</a:t>
            </a:r>
            <a:endParaRPr lang="en-US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endParaRPr lang="en-US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thank you very much</a:t>
            </a:r>
          </a:p>
          <a:p>
            <a:endParaRPr lang="en-US" sz="24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  <a:p>
            <a:r>
              <a:rPr lang="en-US" sz="2400" b="1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hartelijk</a:t>
            </a:r>
            <a:r>
              <a:rPr lang="en-US" sz="24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dank</a:t>
            </a:r>
          </a:p>
        </p:txBody>
      </p:sp>
      <p:pic>
        <p:nvPicPr>
          <p:cNvPr id="1026" name="Picture 2" descr="NATIONAL FLAG OF LATVIA | The Flagman">
            <a:extLst>
              <a:ext uri="{FF2B5EF4-FFF2-40B4-BE49-F238E27FC236}">
                <a16:creationId xmlns:a16="http://schemas.microsoft.com/office/drawing/2014/main" id="{2F54F445-B1A6-6490-8880-B21BD0564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478" y="143545"/>
            <a:ext cx="1149768" cy="574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52EA-8D4C-4A5F-89B3-50146516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7F69E-49A6-49C0-AFA3-7A6DE81B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2ABA2-2D99-46D0-A9F7-4746EB81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F1484C4-6A87-4241-BA8D-1B658346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14" y="382077"/>
            <a:ext cx="8082384" cy="454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00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0B22-7867-4B58-ABCD-43B100FB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Expensive is subjective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4782-606F-4407-A1D5-1AF1EB781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Cost = </a:t>
            </a:r>
            <a:r>
              <a:rPr lang="en-US" i="1" dirty="0"/>
              <a:t>operating expenses + maintenance &amp; life cycle management costs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3724A-941A-46E4-9EC2-3EC72271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C3093C-D2E6-4763-A46D-023A15D72C77}"/>
              </a:ext>
            </a:extLst>
          </p:cNvPr>
          <p:cNvSpPr/>
          <p:nvPr/>
        </p:nvSpPr>
        <p:spPr>
          <a:xfrm>
            <a:off x="561380" y="936000"/>
            <a:ext cx="5243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Cost &gt; Benefits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EB2843-4632-440F-A1AE-6AA73701E70B}"/>
              </a:ext>
            </a:extLst>
          </p:cNvPr>
          <p:cNvSpPr/>
          <p:nvPr/>
        </p:nvSpPr>
        <p:spPr>
          <a:xfrm>
            <a:off x="-910139" y="2525097"/>
            <a:ext cx="95670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Cost of Oracle solution &gt;&gt; </a:t>
            </a:r>
            <a:b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				</a:t>
            </a:r>
            <a:r>
              <a:rPr lang="en-US" sz="4000" b="1" cap="none" spc="0" dirty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Cost of alternative solution</a:t>
            </a:r>
          </a:p>
        </p:txBody>
      </p:sp>
    </p:spTree>
    <p:extLst>
      <p:ext uri="{BB962C8B-B14F-4D97-AF65-F5344CB8AC3E}">
        <p14:creationId xmlns:p14="http://schemas.microsoft.com/office/powerpoint/2010/main" val="30332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0B22-7867-4B58-ABCD-43B100FB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makes financial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4782-606F-4407-A1D5-1AF1EB781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3708230"/>
            <a:ext cx="7528258" cy="1007770"/>
          </a:xfrm>
        </p:spPr>
        <p:txBody>
          <a:bodyPr/>
          <a:lstStyle/>
          <a:p>
            <a:r>
              <a:rPr lang="en-US" dirty="0"/>
              <a:t>migration costs = requirement analysis + design + implementation + test + train + risk mitigation + … </a:t>
            </a:r>
          </a:p>
          <a:p>
            <a:r>
              <a:rPr lang="en-US" dirty="0"/>
              <a:t>consider additional post migration benefits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3724A-941A-46E4-9EC2-3EC72271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A27EF-3B89-4274-AE81-AC010EF55A83}"/>
              </a:ext>
            </a:extLst>
          </p:cNvPr>
          <p:cNvSpPr/>
          <p:nvPr/>
        </p:nvSpPr>
        <p:spPr>
          <a:xfrm>
            <a:off x="517831" y="1321424"/>
            <a:ext cx="7813742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 Current Yearly Solution Cost — </a:t>
            </a:r>
            <a:b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	Post Migration Yearly Solution Cost</a:t>
            </a:r>
            <a:b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 * 5 years </a:t>
            </a:r>
            <a:b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		&gt;&gt; migration costs 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997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12A3-3A87-4CE8-BED4-6E9A4B27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8580-F53E-448E-BF5A-2BEC72BF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away from … </a:t>
            </a:r>
          </a:p>
          <a:p>
            <a:pPr lvl="1"/>
            <a:r>
              <a:rPr lang="en-US" dirty="0"/>
              <a:t>but: where to?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5CB5B-FA27-406C-B3EF-6FF64235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8194" name="Picture 2" descr="Youth Ministry Outreach - Destination Unknown">
            <a:extLst>
              <a:ext uri="{FF2B5EF4-FFF2-40B4-BE49-F238E27FC236}">
                <a16:creationId xmlns:a16="http://schemas.microsoft.com/office/drawing/2014/main" id="{9172287B-82A7-401D-877D-4445E822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18" y="936000"/>
            <a:ext cx="12287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55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12A3-3A87-4CE8-BED4-6E9A4B27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8580-F53E-448E-BF5A-2BEC72BF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away from … </a:t>
            </a:r>
          </a:p>
          <a:p>
            <a:pPr lvl="1"/>
            <a:r>
              <a:rPr lang="en-US" dirty="0"/>
              <a:t>but: where to?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And what is “Oracle”?</a:t>
            </a:r>
          </a:p>
          <a:p>
            <a:pPr lvl="1"/>
            <a:r>
              <a:rPr lang="en-US" dirty="0"/>
              <a:t>why specifically move away from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5CB5B-FA27-406C-B3EF-6FF64235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 ... or not - LVOUG Day</a:t>
            </a:r>
            <a:endParaRPr lang="nl-NL"/>
          </a:p>
        </p:txBody>
      </p:sp>
      <p:pic>
        <p:nvPicPr>
          <p:cNvPr id="8194" name="Picture 2" descr="Youth Ministry Outreach - Destination Unknown">
            <a:extLst>
              <a:ext uri="{FF2B5EF4-FFF2-40B4-BE49-F238E27FC236}">
                <a16:creationId xmlns:a16="http://schemas.microsoft.com/office/drawing/2014/main" id="{9172287B-82A7-401D-877D-4445E822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18" y="936000"/>
            <a:ext cx="12287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Oracle">
            <a:extLst>
              <a:ext uri="{FF2B5EF4-FFF2-40B4-BE49-F238E27FC236}">
                <a16:creationId xmlns:a16="http://schemas.microsoft.com/office/drawing/2014/main" id="{D6265351-A78A-448F-9923-3D768AD8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132220"/>
            <a:ext cx="2809360" cy="16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60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14362</TotalTime>
  <Words>1801</Words>
  <Application>Microsoft Office PowerPoint</Application>
  <PresentationFormat>On-screen Show (16:9)</PresentationFormat>
  <Paragraphs>278</Paragraphs>
  <Slides>45</Slides>
  <Notes>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Caveat</vt:lpstr>
      <vt:lpstr>Segoe UI Black</vt:lpstr>
      <vt:lpstr>Times New Roman</vt:lpstr>
      <vt:lpstr>Office-thema</vt:lpstr>
      <vt:lpstr>Help me move away from Oracle … or not</vt:lpstr>
      <vt:lpstr>Lucas Jellema  CTO for AMIS | Conclusion Cloud Solution Architect  </vt:lpstr>
      <vt:lpstr>Who Am I?</vt:lpstr>
      <vt:lpstr>Who is asking? Why?</vt:lpstr>
      <vt:lpstr>PowerPoint Presentation</vt:lpstr>
      <vt:lpstr>Expensive is subjective</vt:lpstr>
      <vt:lpstr>Migration makes financial sense?</vt:lpstr>
      <vt:lpstr>What is meant?</vt:lpstr>
      <vt:lpstr>What is meant?</vt:lpstr>
      <vt:lpstr>Oracle moving away from Oracle</vt:lpstr>
      <vt:lpstr>What is Oracle?</vt:lpstr>
      <vt:lpstr>What is Oracle?</vt:lpstr>
      <vt:lpstr>What is Oracle?</vt:lpstr>
      <vt:lpstr>What is Oracle?</vt:lpstr>
      <vt:lpstr>Ce ci </vt:lpstr>
      <vt:lpstr>Ce ci </vt:lpstr>
      <vt:lpstr>Oracle Database </vt:lpstr>
      <vt:lpstr>Oracle in your organization also includes</vt:lpstr>
      <vt:lpstr>Early ‘90s</vt:lpstr>
      <vt:lpstr>Before…</vt:lpstr>
      <vt:lpstr>Era of</vt:lpstr>
      <vt:lpstr>Era of</vt:lpstr>
      <vt:lpstr>Companies gaining competitive advantage</vt:lpstr>
      <vt:lpstr>PowerPoint Presentation</vt:lpstr>
      <vt:lpstr>What happened since then?</vt:lpstr>
      <vt:lpstr>What also happened since then?</vt:lpstr>
      <vt:lpstr>Once upon a time</vt:lpstr>
      <vt:lpstr>We ruined the word “Legacy”</vt:lpstr>
      <vt:lpstr>We ruined the word “Legacy”</vt:lpstr>
      <vt:lpstr>Stuck in a not so good place</vt:lpstr>
      <vt:lpstr>That is really what they want to move away from </vt:lpstr>
      <vt:lpstr>Any 15-20+ year old IT system </vt:lpstr>
      <vt:lpstr>What is desired? </vt:lpstr>
      <vt:lpstr>How to go there?</vt:lpstr>
      <vt:lpstr>It does not exist</vt:lpstr>
      <vt:lpstr>6R Strategy for Finding your Route</vt:lpstr>
      <vt:lpstr>My Recommendations</vt:lpstr>
      <vt:lpstr>My Recommendations - 2</vt:lpstr>
      <vt:lpstr>My Recommendations - 3</vt:lpstr>
      <vt:lpstr>Backwards Compatibility can make Complacent</vt:lpstr>
      <vt:lpstr>Embrace and Leverage “The New”</vt:lpstr>
      <vt:lpstr>Ora of Success</vt:lpstr>
      <vt:lpstr>Help me move away from Oracle…</vt:lpstr>
      <vt:lpstr>Help me move away from Oracle to … Oracle</vt:lpstr>
      <vt:lpstr>The End 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22</cp:revision>
  <dcterms:created xsi:type="dcterms:W3CDTF">2021-10-02T10:22:42Z</dcterms:created>
  <dcterms:modified xsi:type="dcterms:W3CDTF">2022-10-13T08:47:22Z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2022-10-13T08:47:22Z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bb37e2dd-aa3a-4e57-9c59-aafe982aea30</vt:lpwstr>
  </property>
  <property fmtid="{D5CDD505-2E9C-101B-9397-08002B2CF9AE}" pid="9" name="MSIP_Label_36148d1e-9119-4a03-b039-d8188704cf2a_ContentBits">
    <vt:lpwstr>1</vt:lpwstr>
  </property>
</Properties>
</file>